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tects Daughter" charset="1" panose="00000000000000000000"/>
      <p:regular r:id="rId10"/>
    </p:embeddedFont>
    <p:embeddedFont>
      <p:font typeface="League Spartan" charset="1" panose="00000800000000000000"/>
      <p:regular r:id="rId11"/>
    </p:embeddedFont>
    <p:embeddedFont>
      <p:font typeface="HK Grotesk Medium" charset="1" panose="00000600000000000000"/>
      <p:regular r:id="rId12"/>
    </p:embeddedFont>
    <p:embeddedFont>
      <p:font typeface="HK Grotesk Medium Bold" charset="1" panose="00000700000000000000"/>
      <p:regular r:id="rId13"/>
    </p:embeddedFont>
    <p:embeddedFont>
      <p:font typeface="HK Grotesk Medium Italics" charset="1" panose="00000600000000000000"/>
      <p:regular r:id="rId14"/>
    </p:embeddedFont>
    <p:embeddedFont>
      <p:font typeface="HK Grotesk Medium Bold Italics" charset="1" panose="000007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 Id="rId4"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2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https://github.com/Dotzyman/Tensorflow-Capstone" TargetMode="External" Type="http://schemas.openxmlformats.org/officeDocument/2006/relationships/hyperlink"/><Relationship Id="rId5" Target="https://www.canva.com/design/DAFmCx16IF0/K41V0yDC-Cdn7R7Yh5M75w/view?utm_content=DAFmCx16IF0&amp;utm_campaign=designshare&amp;utm_medium=link&amp;utm_source=publishsharelink" TargetMode="External" Type="http://schemas.openxmlformats.org/officeDocument/2006/relationships/hyperlink"/><Relationship Id="rId6" Target="https://drive.google.com/drive/folders/1WlCszY28vAmLHQeQqP6XUmumSUhtu7x8" TargetMode="External" Type="http://schemas.openxmlformats.org/officeDocument/2006/relationships/hyperlink"/><Relationship Id="rId7"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https://www.kaggle.com/datasets/brunotly/foreign-exchange-rates-per-dollar-20002019" TargetMode="External" Type="http://schemas.openxmlformats.org/officeDocument/2006/relationships/hyperlink"/><Relationship Id="rId5"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304654" y="2387829"/>
            <a:ext cx="4983346" cy="5573159"/>
            <a:chOff x="0" y="0"/>
            <a:chExt cx="1312486" cy="1467828"/>
          </a:xfrm>
        </p:grpSpPr>
        <p:sp>
          <p:nvSpPr>
            <p:cNvPr name="Freeform 3" id="3"/>
            <p:cNvSpPr/>
            <p:nvPr/>
          </p:nvSpPr>
          <p:spPr>
            <a:xfrm flipH="false" flipV="false" rot="0">
              <a:off x="0" y="0"/>
              <a:ext cx="1312486" cy="1467828"/>
            </a:xfrm>
            <a:custGeom>
              <a:avLst/>
              <a:gdLst/>
              <a:ahLst/>
              <a:cxnLst/>
              <a:rect r="r" b="b" t="t" l="l"/>
              <a:pathLst>
                <a:path h="1467828" w="1312486">
                  <a:moveTo>
                    <a:pt x="0" y="0"/>
                  </a:moveTo>
                  <a:lnTo>
                    <a:pt x="1312486" y="0"/>
                  </a:lnTo>
                  <a:lnTo>
                    <a:pt x="1312486" y="1467828"/>
                  </a:lnTo>
                  <a:lnTo>
                    <a:pt x="0" y="1467828"/>
                  </a:lnTo>
                  <a:close/>
                </a:path>
              </a:pathLst>
            </a:custGeom>
            <a:solidFill>
              <a:srgbClr val="0D737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8975" y="9447772"/>
            <a:ext cx="4393457" cy="839228"/>
            <a:chOff x="0" y="0"/>
            <a:chExt cx="1157124" cy="221031"/>
          </a:xfrm>
        </p:grpSpPr>
        <p:sp>
          <p:nvSpPr>
            <p:cNvPr name="Freeform 6" id="6"/>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78202"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088612" y="9258300"/>
            <a:ext cx="2664422" cy="1218172"/>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438116" y="2875326"/>
            <a:ext cx="4694880" cy="4762781"/>
            <a:chOff x="0" y="0"/>
            <a:chExt cx="5453251" cy="5532120"/>
          </a:xfrm>
        </p:grpSpPr>
        <p:sp>
          <p:nvSpPr>
            <p:cNvPr name="Freeform 15" id="15"/>
            <p:cNvSpPr/>
            <p:nvPr/>
          </p:nvSpPr>
          <p:spPr>
            <a:xfrm flipH="false" flipV="false" rot="0">
              <a:off x="0" y="0"/>
              <a:ext cx="5453251" cy="5532120"/>
            </a:xfrm>
            <a:custGeom>
              <a:avLst/>
              <a:gdLst/>
              <a:ahLst/>
              <a:cxnLst/>
              <a:rect r="r" b="b" t="t" l="l"/>
              <a:pathLst>
                <a:path h="5532120" w="5453251">
                  <a:moveTo>
                    <a:pt x="3865751" y="0"/>
                  </a:moveTo>
                  <a:lnTo>
                    <a:pt x="1587500" y="0"/>
                  </a:lnTo>
                  <a:lnTo>
                    <a:pt x="0" y="2766060"/>
                  </a:lnTo>
                  <a:lnTo>
                    <a:pt x="1587500" y="5532120"/>
                  </a:lnTo>
                  <a:lnTo>
                    <a:pt x="3865751" y="5532120"/>
                  </a:lnTo>
                  <a:lnTo>
                    <a:pt x="5453251" y="2766060"/>
                  </a:lnTo>
                  <a:lnTo>
                    <a:pt x="3865751" y="0"/>
                  </a:lnTo>
                  <a:lnTo>
                    <a:pt x="3865751" y="0"/>
                  </a:lnTo>
                  <a:close/>
                  <a:moveTo>
                    <a:pt x="3779391" y="5382260"/>
                  </a:moveTo>
                  <a:lnTo>
                    <a:pt x="1673860" y="5382260"/>
                  </a:lnTo>
                  <a:lnTo>
                    <a:pt x="172720" y="2766060"/>
                  </a:lnTo>
                  <a:lnTo>
                    <a:pt x="1673860" y="149860"/>
                  </a:lnTo>
                  <a:lnTo>
                    <a:pt x="3779391" y="149860"/>
                  </a:lnTo>
                  <a:lnTo>
                    <a:pt x="5280531" y="2766060"/>
                  </a:lnTo>
                  <a:lnTo>
                    <a:pt x="3779391" y="5382260"/>
                  </a:lnTo>
                  <a:close/>
                </a:path>
              </a:pathLst>
            </a:custGeom>
            <a:solidFill>
              <a:srgbClr val="FFFFFF">
                <a:alpha val="95686"/>
              </a:srgbClr>
            </a:solidFill>
          </p:spPr>
        </p:sp>
      </p:grpSp>
      <p:sp>
        <p:nvSpPr>
          <p:cNvPr name="Freeform 16" id="16"/>
          <p:cNvSpPr/>
          <p:nvPr/>
        </p:nvSpPr>
        <p:spPr>
          <a:xfrm flipH="false" flipV="false" rot="0">
            <a:off x="533018" y="419614"/>
            <a:ext cx="991364" cy="976944"/>
          </a:xfrm>
          <a:custGeom>
            <a:avLst/>
            <a:gdLst/>
            <a:ahLst/>
            <a:cxnLst/>
            <a:rect r="r" b="b" t="t" l="l"/>
            <a:pathLst>
              <a:path h="976944" w="991364">
                <a:moveTo>
                  <a:pt x="0" y="0"/>
                </a:moveTo>
                <a:lnTo>
                  <a:pt x="991364" y="0"/>
                </a:lnTo>
                <a:lnTo>
                  <a:pt x="991364" y="976944"/>
                </a:lnTo>
                <a:lnTo>
                  <a:pt x="0" y="976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298516" y="3677632"/>
            <a:ext cx="2960784" cy="3158169"/>
          </a:xfrm>
          <a:custGeom>
            <a:avLst/>
            <a:gdLst/>
            <a:ahLst/>
            <a:cxnLst/>
            <a:rect r="r" b="b" t="t" l="l"/>
            <a:pathLst>
              <a:path h="3158169" w="2960784">
                <a:moveTo>
                  <a:pt x="0" y="0"/>
                </a:moveTo>
                <a:lnTo>
                  <a:pt x="2960784" y="0"/>
                </a:lnTo>
                <a:lnTo>
                  <a:pt x="2960784" y="3158169"/>
                </a:lnTo>
                <a:lnTo>
                  <a:pt x="0" y="31581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7953" y="0"/>
            <a:ext cx="10594741" cy="4706002"/>
          </a:xfrm>
          <a:custGeom>
            <a:avLst/>
            <a:gdLst/>
            <a:ahLst/>
            <a:cxnLst/>
            <a:rect r="r" b="b" t="t" l="l"/>
            <a:pathLst>
              <a:path h="4706002" w="10594741">
                <a:moveTo>
                  <a:pt x="0" y="0"/>
                </a:moveTo>
                <a:lnTo>
                  <a:pt x="10594741" y="0"/>
                </a:lnTo>
                <a:lnTo>
                  <a:pt x="10594741" y="4706002"/>
                </a:lnTo>
                <a:lnTo>
                  <a:pt x="0" y="4706002"/>
                </a:lnTo>
                <a:lnTo>
                  <a:pt x="0" y="0"/>
                </a:lnTo>
                <a:close/>
              </a:path>
            </a:pathLst>
          </a:custGeom>
          <a:blipFill>
            <a:blip r:embed="rId6"/>
            <a:stretch>
              <a:fillRect l="-868" t="-13433" r="-2724" b="-17753"/>
            </a:stretch>
          </a:blipFill>
        </p:spPr>
      </p:sp>
      <p:sp>
        <p:nvSpPr>
          <p:cNvPr name="TextBox 19" id="19"/>
          <p:cNvSpPr txBox="true"/>
          <p:nvPr/>
        </p:nvSpPr>
        <p:spPr>
          <a:xfrm rot="0">
            <a:off x="2010284" y="6835546"/>
            <a:ext cx="6438267" cy="628650"/>
          </a:xfrm>
          <a:prstGeom prst="rect">
            <a:avLst/>
          </a:prstGeom>
        </p:spPr>
        <p:txBody>
          <a:bodyPr anchor="t" rtlCol="false" tIns="0" lIns="0" bIns="0" rIns="0">
            <a:spAutoFit/>
          </a:bodyPr>
          <a:lstStyle/>
          <a:p>
            <a:pPr algn="ctr" marL="0" indent="0" lvl="0">
              <a:lnSpc>
                <a:spcPts val="4982"/>
              </a:lnSpc>
            </a:pPr>
            <a:r>
              <a:rPr lang="en-US" sz="4152">
                <a:solidFill>
                  <a:srgbClr val="FFFFFF"/>
                </a:solidFill>
                <a:latin typeface="HK Grotesk Medium Bold"/>
              </a:rPr>
              <a:t>JUNE 24, 2023</a:t>
            </a:r>
          </a:p>
        </p:txBody>
      </p:sp>
      <p:sp>
        <p:nvSpPr>
          <p:cNvPr name="TextBox 20" id="20"/>
          <p:cNvSpPr txBox="true"/>
          <p:nvPr/>
        </p:nvSpPr>
        <p:spPr>
          <a:xfrm rot="0">
            <a:off x="-67953" y="5893103"/>
            <a:ext cx="13506068" cy="942698"/>
          </a:xfrm>
          <a:prstGeom prst="rect">
            <a:avLst/>
          </a:prstGeom>
        </p:spPr>
        <p:txBody>
          <a:bodyPr anchor="t" rtlCol="false" tIns="0" lIns="0" bIns="0" rIns="0">
            <a:spAutoFit/>
          </a:bodyPr>
          <a:lstStyle/>
          <a:p>
            <a:pPr algn="ctr">
              <a:lnSpc>
                <a:spcPts val="8096"/>
              </a:lnSpc>
            </a:pPr>
            <a:r>
              <a:rPr lang="en-US" sz="4498" spc="179">
                <a:solidFill>
                  <a:srgbClr val="FFFFFF"/>
                </a:solidFill>
                <a:latin typeface="League Spartan"/>
              </a:rPr>
              <a:t>FOREIGN EXCHANGE RATES PREDICTION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67318"/>
            <a:ext cx="8115300" cy="8477376"/>
            <a:chOff x="0" y="0"/>
            <a:chExt cx="10820400" cy="11303168"/>
          </a:xfrm>
        </p:grpSpPr>
        <p:sp>
          <p:nvSpPr>
            <p:cNvPr name="Freeform 3" id="3"/>
            <p:cNvSpPr/>
            <p:nvPr/>
          </p:nvSpPr>
          <p:spPr>
            <a:xfrm flipH="false" flipV="false" rot="0">
              <a:off x="0" y="0"/>
              <a:ext cx="10820400" cy="5985956"/>
            </a:xfrm>
            <a:custGeom>
              <a:avLst/>
              <a:gdLst/>
              <a:ahLst/>
              <a:cxnLst/>
              <a:rect r="r" b="b" t="t" l="l"/>
              <a:pathLst>
                <a:path h="5985956" w="10820400">
                  <a:moveTo>
                    <a:pt x="0" y="0"/>
                  </a:moveTo>
                  <a:lnTo>
                    <a:pt x="10820400" y="0"/>
                  </a:lnTo>
                  <a:lnTo>
                    <a:pt x="10820400" y="5985956"/>
                  </a:lnTo>
                  <a:lnTo>
                    <a:pt x="0" y="5985956"/>
                  </a:lnTo>
                  <a:lnTo>
                    <a:pt x="0" y="0"/>
                  </a:lnTo>
                  <a:close/>
                </a:path>
              </a:pathLst>
            </a:custGeom>
            <a:blipFill>
              <a:blip r:embed="rId2"/>
              <a:stretch>
                <a:fillRect l="-7694" t="-5215" r="-8656" b="-6954"/>
              </a:stretch>
            </a:blipFill>
          </p:spPr>
        </p:sp>
        <p:sp>
          <p:nvSpPr>
            <p:cNvPr name="Freeform 4" id="4"/>
            <p:cNvSpPr/>
            <p:nvPr/>
          </p:nvSpPr>
          <p:spPr>
            <a:xfrm flipH="false" flipV="false" rot="0">
              <a:off x="906015" y="5985956"/>
              <a:ext cx="9914385" cy="5317212"/>
            </a:xfrm>
            <a:custGeom>
              <a:avLst/>
              <a:gdLst/>
              <a:ahLst/>
              <a:cxnLst/>
              <a:rect r="r" b="b" t="t" l="l"/>
              <a:pathLst>
                <a:path h="5317212" w="9914385">
                  <a:moveTo>
                    <a:pt x="0" y="0"/>
                  </a:moveTo>
                  <a:lnTo>
                    <a:pt x="9914385" y="0"/>
                  </a:lnTo>
                  <a:lnTo>
                    <a:pt x="9914385" y="5317212"/>
                  </a:lnTo>
                  <a:lnTo>
                    <a:pt x="0" y="5317212"/>
                  </a:lnTo>
                  <a:lnTo>
                    <a:pt x="0" y="0"/>
                  </a:lnTo>
                  <a:close/>
                </a:path>
              </a:pathLst>
            </a:custGeom>
            <a:blipFill>
              <a:blip r:embed="rId3"/>
              <a:stretch>
                <a:fillRect l="0" t="0" r="0" b="0"/>
              </a:stretch>
            </a:blipFill>
          </p:spPr>
        </p:sp>
      </p:grpSp>
      <p:sp>
        <p:nvSpPr>
          <p:cNvPr name="TextBox 5" id="5"/>
          <p:cNvSpPr txBox="true"/>
          <p:nvPr/>
        </p:nvSpPr>
        <p:spPr>
          <a:xfrm rot="0">
            <a:off x="0" y="470928"/>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EXPLORATORY DATA ANALYSIS </a:t>
            </a:r>
          </a:p>
        </p:txBody>
      </p:sp>
      <p:sp>
        <p:nvSpPr>
          <p:cNvPr name="TextBox 6" id="6"/>
          <p:cNvSpPr txBox="true"/>
          <p:nvPr/>
        </p:nvSpPr>
        <p:spPr>
          <a:xfrm rot="0">
            <a:off x="9830965" y="2265942"/>
            <a:ext cx="8163574" cy="3589036"/>
          </a:xfrm>
          <a:prstGeom prst="rect">
            <a:avLst/>
          </a:prstGeom>
        </p:spPr>
        <p:txBody>
          <a:bodyPr anchor="t" rtlCol="false" tIns="0" lIns="0" bIns="0" rIns="0">
            <a:spAutoFit/>
          </a:bodyPr>
          <a:lstStyle/>
          <a:p>
            <a:pPr algn="ctr">
              <a:lnSpc>
                <a:spcPts val="7245"/>
              </a:lnSpc>
            </a:pPr>
          </a:p>
          <a:p>
            <a:pPr marL="782192" indent="-391096" lvl="1">
              <a:lnSpc>
                <a:spcPts val="7245"/>
              </a:lnSpc>
              <a:buFont typeface="Arial"/>
              <a:buChar char="•"/>
            </a:pPr>
            <a:r>
              <a:rPr lang="en-US" sz="3622">
                <a:solidFill>
                  <a:srgbClr val="040506"/>
                </a:solidFill>
                <a:latin typeface="Open Sans Light"/>
              </a:rPr>
              <a:t>Linearity</a:t>
            </a:r>
          </a:p>
          <a:p>
            <a:pPr marL="782192" indent="-391096" lvl="1">
              <a:lnSpc>
                <a:spcPts val="7245"/>
              </a:lnSpc>
              <a:buFont typeface="Arial"/>
              <a:buChar char="•"/>
            </a:pPr>
            <a:r>
              <a:rPr lang="en-US" sz="3622">
                <a:solidFill>
                  <a:srgbClr val="040506"/>
                </a:solidFill>
                <a:latin typeface="Open Sans Light"/>
              </a:rPr>
              <a:t>No outliers as shown in the boxplot diagram</a:t>
            </a:r>
          </a:p>
        </p:txBody>
      </p:sp>
      <p:sp>
        <p:nvSpPr>
          <p:cNvPr name="Freeform 7" id="7"/>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03342"/>
            <a:ext cx="11833190" cy="6319862"/>
          </a:xfrm>
          <a:custGeom>
            <a:avLst/>
            <a:gdLst/>
            <a:ahLst/>
            <a:cxnLst/>
            <a:rect r="r" b="b" t="t" l="l"/>
            <a:pathLst>
              <a:path h="6319862" w="11833190">
                <a:moveTo>
                  <a:pt x="0" y="0"/>
                </a:moveTo>
                <a:lnTo>
                  <a:pt x="11833190" y="0"/>
                </a:lnTo>
                <a:lnTo>
                  <a:pt x="11833190" y="6319863"/>
                </a:lnTo>
                <a:lnTo>
                  <a:pt x="0" y="6319863"/>
                </a:lnTo>
                <a:lnTo>
                  <a:pt x="0" y="0"/>
                </a:lnTo>
                <a:close/>
              </a:path>
            </a:pathLst>
          </a:custGeom>
          <a:blipFill>
            <a:blip r:embed="rId2"/>
            <a:stretch>
              <a:fillRect l="0" t="0" r="0" b="0"/>
            </a:stretch>
          </a:blipFill>
        </p:spPr>
      </p:sp>
      <p:sp>
        <p:nvSpPr>
          <p:cNvPr name="TextBox 3" id="3"/>
          <p:cNvSpPr txBox="true"/>
          <p:nvPr/>
        </p:nvSpPr>
        <p:spPr>
          <a:xfrm rot="0">
            <a:off x="0" y="442819"/>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LINEAR REGRESSION </a:t>
            </a:r>
          </a:p>
        </p:txBody>
      </p:sp>
      <p:grpSp>
        <p:nvGrpSpPr>
          <p:cNvPr name="Group 4" id="4"/>
          <p:cNvGrpSpPr/>
          <p:nvPr/>
        </p:nvGrpSpPr>
        <p:grpSpPr>
          <a:xfrm rot="0">
            <a:off x="-1036508" y="9258300"/>
            <a:ext cx="20555531" cy="1218172"/>
            <a:chOff x="0" y="0"/>
            <a:chExt cx="27407375" cy="1624229"/>
          </a:xfrm>
        </p:grpSpPr>
        <p:grpSp>
          <p:nvGrpSpPr>
            <p:cNvPr name="Group 5" id="5"/>
            <p:cNvGrpSpPr/>
            <p:nvPr/>
          </p:nvGrpSpPr>
          <p:grpSpPr>
            <a:xfrm rot="0">
              <a:off x="17018029" y="252629"/>
              <a:ext cx="5857943" cy="1118971"/>
              <a:chOff x="0" y="0"/>
              <a:chExt cx="1157124" cy="221031"/>
            </a:xfrm>
          </p:grpSpPr>
          <p:sp>
            <p:nvSpPr>
              <p:cNvPr name="Freeform 6" id="6"/>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1707599" y="0"/>
              <a:ext cx="3552563" cy="1624229"/>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3854812" y="0"/>
              <a:ext cx="3552563" cy="1624229"/>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252629"/>
              <a:ext cx="5857943" cy="1118971"/>
              <a:chOff x="0" y="0"/>
              <a:chExt cx="1157124" cy="221031"/>
            </a:xfrm>
          </p:grpSpPr>
          <p:sp>
            <p:nvSpPr>
              <p:cNvPr name="Freeform 15" id="15"/>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689570" y="0"/>
              <a:ext cx="3552563" cy="1624229"/>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632353" y="1084000"/>
              <a:ext cx="1181606" cy="540230"/>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836782" y="0"/>
              <a:ext cx="3552563" cy="1624229"/>
              <a:chOff x="0" y="0"/>
              <a:chExt cx="483446" cy="221031"/>
            </a:xfrm>
          </p:grpSpPr>
          <p:sp>
            <p:nvSpPr>
              <p:cNvPr name="Freeform 24" id="2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5" id="2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8191839" y="233579"/>
              <a:ext cx="1110486" cy="195155"/>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grpSp>
      <p:sp>
        <p:nvSpPr>
          <p:cNvPr name="TextBox 27" id="27"/>
          <p:cNvSpPr txBox="true"/>
          <p:nvPr/>
        </p:nvSpPr>
        <p:spPr>
          <a:xfrm rot="0">
            <a:off x="13037657" y="2315392"/>
            <a:ext cx="5149155" cy="4429064"/>
          </a:xfrm>
          <a:prstGeom prst="rect">
            <a:avLst/>
          </a:prstGeom>
        </p:spPr>
        <p:txBody>
          <a:bodyPr anchor="t" rtlCol="false" tIns="0" lIns="0" bIns="0" rIns="0">
            <a:spAutoFit/>
          </a:bodyPr>
          <a:lstStyle/>
          <a:p>
            <a:pPr>
              <a:lnSpc>
                <a:spcPts val="7126"/>
              </a:lnSpc>
            </a:pPr>
            <a:r>
              <a:rPr lang="en-US" sz="3563">
                <a:solidFill>
                  <a:srgbClr val="000000"/>
                </a:solidFill>
                <a:latin typeface="Open Sans Light Bold"/>
              </a:rPr>
              <a:t>Performance Metrics</a:t>
            </a:r>
          </a:p>
          <a:p>
            <a:pPr>
              <a:lnSpc>
                <a:spcPts val="7126"/>
              </a:lnSpc>
            </a:pPr>
            <a:r>
              <a:rPr lang="en-US" sz="3563">
                <a:solidFill>
                  <a:srgbClr val="000000"/>
                </a:solidFill>
                <a:latin typeface="Open Sans Light"/>
              </a:rPr>
              <a:t>MAE: 0.010836</a:t>
            </a:r>
          </a:p>
          <a:p>
            <a:pPr>
              <a:lnSpc>
                <a:spcPts val="7126"/>
              </a:lnSpc>
            </a:pPr>
            <a:r>
              <a:rPr lang="en-US" sz="3563">
                <a:solidFill>
                  <a:srgbClr val="000000"/>
                </a:solidFill>
                <a:latin typeface="Open Sans Light"/>
              </a:rPr>
              <a:t>RSS: 0.27367</a:t>
            </a:r>
          </a:p>
          <a:p>
            <a:pPr>
              <a:lnSpc>
                <a:spcPts val="7126"/>
              </a:lnSpc>
            </a:pPr>
            <a:r>
              <a:rPr lang="en-US" sz="3563">
                <a:solidFill>
                  <a:srgbClr val="000000"/>
                </a:solidFill>
                <a:latin typeface="Open Sans Light"/>
              </a:rPr>
              <a:t>RMSE: 0.016191</a:t>
            </a:r>
          </a:p>
          <a:p>
            <a:pPr>
              <a:lnSpc>
                <a:spcPts val="7126"/>
              </a:lnSpc>
            </a:pPr>
            <a:r>
              <a:rPr lang="en-US" sz="3563">
                <a:solidFill>
                  <a:srgbClr val="000000"/>
                </a:solidFill>
                <a:latin typeface="Open Sans Light"/>
              </a:rPr>
              <a:t>r2_SCORE: 0.994079</a:t>
            </a:r>
          </a:p>
        </p:txBody>
      </p:sp>
      <p:sp>
        <p:nvSpPr>
          <p:cNvPr name="Freeform 28" id="2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710424" y="7476061"/>
            <a:ext cx="11881594" cy="3564478"/>
          </a:xfrm>
          <a:custGeom>
            <a:avLst/>
            <a:gdLst/>
            <a:ahLst/>
            <a:cxnLst/>
            <a:rect r="r" b="b" t="t" l="l"/>
            <a:pathLst>
              <a:path h="3564478" w="11881594">
                <a:moveTo>
                  <a:pt x="11881593" y="0"/>
                </a:moveTo>
                <a:lnTo>
                  <a:pt x="0" y="0"/>
                </a:lnTo>
                <a:lnTo>
                  <a:pt x="0" y="3564478"/>
                </a:lnTo>
                <a:lnTo>
                  <a:pt x="11881593" y="3564478"/>
                </a:lnTo>
                <a:lnTo>
                  <a:pt x="118815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19473"/>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DATA WRANGLING (AR &amp; ARIMA)</a:t>
            </a:r>
          </a:p>
        </p:txBody>
      </p:sp>
      <p:sp>
        <p:nvSpPr>
          <p:cNvPr name="Freeform 4" id="4"/>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4"/>
            <a:stretch>
              <a:fillRect l="0" t="0" r="0" b="0"/>
            </a:stretch>
          </a:blipFill>
        </p:spPr>
      </p:sp>
      <p:sp>
        <p:nvSpPr>
          <p:cNvPr name="Freeform 5" id="5"/>
          <p:cNvSpPr/>
          <p:nvPr/>
        </p:nvSpPr>
        <p:spPr>
          <a:xfrm flipH="false" flipV="false" rot="0">
            <a:off x="2020661" y="1229098"/>
            <a:ext cx="13689763" cy="8837923"/>
          </a:xfrm>
          <a:custGeom>
            <a:avLst/>
            <a:gdLst/>
            <a:ahLst/>
            <a:cxnLst/>
            <a:rect r="r" b="b" t="t" l="l"/>
            <a:pathLst>
              <a:path h="8837923" w="13689763">
                <a:moveTo>
                  <a:pt x="0" y="0"/>
                </a:moveTo>
                <a:lnTo>
                  <a:pt x="13689763" y="0"/>
                </a:lnTo>
                <a:lnTo>
                  <a:pt x="13689763" y="8837924"/>
                </a:lnTo>
                <a:lnTo>
                  <a:pt x="0" y="8837924"/>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08539" y="1542031"/>
            <a:ext cx="5448976" cy="3601469"/>
          </a:xfrm>
          <a:custGeom>
            <a:avLst/>
            <a:gdLst/>
            <a:ahLst/>
            <a:cxnLst/>
            <a:rect r="r" b="b" t="t" l="l"/>
            <a:pathLst>
              <a:path h="3601469" w="5448976">
                <a:moveTo>
                  <a:pt x="0" y="0"/>
                </a:moveTo>
                <a:lnTo>
                  <a:pt x="5448976" y="0"/>
                </a:lnTo>
                <a:lnTo>
                  <a:pt x="5448976" y="3601469"/>
                </a:lnTo>
                <a:lnTo>
                  <a:pt x="0" y="3601469"/>
                </a:lnTo>
                <a:lnTo>
                  <a:pt x="0" y="0"/>
                </a:lnTo>
                <a:close/>
              </a:path>
            </a:pathLst>
          </a:custGeom>
          <a:blipFill>
            <a:blip r:embed="rId2"/>
            <a:stretch>
              <a:fillRect l="0" t="0" r="0" b="0"/>
            </a:stretch>
          </a:blipFill>
        </p:spPr>
      </p:sp>
      <p:sp>
        <p:nvSpPr>
          <p:cNvPr name="Freeform 24" id="24"/>
          <p:cNvSpPr/>
          <p:nvPr/>
        </p:nvSpPr>
        <p:spPr>
          <a:xfrm flipH="false" flipV="false" rot="0">
            <a:off x="5738780" y="1542031"/>
            <a:ext cx="5352712" cy="3601469"/>
          </a:xfrm>
          <a:custGeom>
            <a:avLst/>
            <a:gdLst/>
            <a:ahLst/>
            <a:cxnLst/>
            <a:rect r="r" b="b" t="t" l="l"/>
            <a:pathLst>
              <a:path h="3601469" w="5352712">
                <a:moveTo>
                  <a:pt x="0" y="0"/>
                </a:moveTo>
                <a:lnTo>
                  <a:pt x="5352713" y="0"/>
                </a:lnTo>
                <a:lnTo>
                  <a:pt x="5352713" y="3601469"/>
                </a:lnTo>
                <a:lnTo>
                  <a:pt x="0" y="3601469"/>
                </a:lnTo>
                <a:lnTo>
                  <a:pt x="0" y="0"/>
                </a:lnTo>
                <a:close/>
              </a:path>
            </a:pathLst>
          </a:custGeom>
          <a:blipFill>
            <a:blip r:embed="rId3"/>
            <a:stretch>
              <a:fillRect l="0" t="0" r="0" b="0"/>
            </a:stretch>
          </a:blipFill>
        </p:spPr>
      </p:sp>
      <p:sp>
        <p:nvSpPr>
          <p:cNvPr name="Freeform 25" id="25"/>
          <p:cNvSpPr/>
          <p:nvPr/>
        </p:nvSpPr>
        <p:spPr>
          <a:xfrm flipH="false" flipV="false" rot="0">
            <a:off x="208539" y="5143500"/>
            <a:ext cx="5530242" cy="3624339"/>
          </a:xfrm>
          <a:custGeom>
            <a:avLst/>
            <a:gdLst/>
            <a:ahLst/>
            <a:cxnLst/>
            <a:rect r="r" b="b" t="t" l="l"/>
            <a:pathLst>
              <a:path h="3624339" w="5530242">
                <a:moveTo>
                  <a:pt x="0" y="0"/>
                </a:moveTo>
                <a:lnTo>
                  <a:pt x="5530241" y="0"/>
                </a:lnTo>
                <a:lnTo>
                  <a:pt x="5530241" y="3624339"/>
                </a:lnTo>
                <a:lnTo>
                  <a:pt x="0" y="3624339"/>
                </a:lnTo>
                <a:lnTo>
                  <a:pt x="0" y="0"/>
                </a:lnTo>
                <a:close/>
              </a:path>
            </a:pathLst>
          </a:custGeom>
          <a:blipFill>
            <a:blip r:embed="rId4"/>
            <a:stretch>
              <a:fillRect l="0" t="0" r="0" b="0"/>
            </a:stretch>
          </a:blipFill>
        </p:spPr>
      </p:sp>
      <p:sp>
        <p:nvSpPr>
          <p:cNvPr name="TextBox 26" id="26"/>
          <p:cNvSpPr txBox="true"/>
          <p:nvPr/>
        </p:nvSpPr>
        <p:spPr>
          <a:xfrm rot="0">
            <a:off x="-172355" y="433956"/>
            <a:ext cx="18460355"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AUTOREGRESSIVE MODEL</a:t>
            </a:r>
          </a:p>
        </p:txBody>
      </p:sp>
      <p:sp>
        <p:nvSpPr>
          <p:cNvPr name="TextBox 27" id="27"/>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TextBox 28" id="28"/>
          <p:cNvSpPr txBox="true"/>
          <p:nvPr/>
        </p:nvSpPr>
        <p:spPr>
          <a:xfrm rot="0">
            <a:off x="11177218" y="1561315"/>
            <a:ext cx="7325383" cy="6897670"/>
          </a:xfrm>
          <a:prstGeom prst="rect">
            <a:avLst/>
          </a:prstGeom>
        </p:spPr>
        <p:txBody>
          <a:bodyPr anchor="t" rtlCol="false" tIns="0" lIns="0" bIns="0" rIns="0">
            <a:spAutoFit/>
          </a:bodyPr>
          <a:lstStyle/>
          <a:p>
            <a:pPr>
              <a:lnSpc>
                <a:spcPts val="6901"/>
              </a:lnSpc>
            </a:pPr>
            <a:r>
              <a:rPr lang="en-US" sz="3450">
                <a:solidFill>
                  <a:srgbClr val="000000"/>
                </a:solidFill>
                <a:latin typeface="Open Sans Light"/>
              </a:rPr>
              <a:t>From the visuals, it's deduced that:</a:t>
            </a:r>
          </a:p>
          <a:p>
            <a:pPr marL="745048" indent="-372524" lvl="1">
              <a:lnSpc>
                <a:spcPts val="6901"/>
              </a:lnSpc>
              <a:buFont typeface="Arial"/>
              <a:buChar char="•"/>
            </a:pPr>
            <a:r>
              <a:rPr lang="en-US" sz="3450">
                <a:solidFill>
                  <a:srgbClr val="000000"/>
                </a:solidFill>
                <a:latin typeface="Open Sans Light"/>
              </a:rPr>
              <a:t>The standard residuals has an upward and downward movement showing stationarity.</a:t>
            </a:r>
          </a:p>
          <a:p>
            <a:pPr marL="745048" indent="-372524" lvl="1">
              <a:lnSpc>
                <a:spcPts val="6901"/>
              </a:lnSpc>
              <a:buFont typeface="Arial"/>
              <a:buChar char="•"/>
            </a:pPr>
            <a:r>
              <a:rPr lang="en-US" sz="3450">
                <a:solidFill>
                  <a:srgbClr val="000000"/>
                </a:solidFill>
                <a:latin typeface="Open Sans Light"/>
              </a:rPr>
              <a:t>Our histogram plot follows a normal distribution.</a:t>
            </a:r>
          </a:p>
          <a:p>
            <a:pPr marL="745048" indent="-372524" lvl="1">
              <a:lnSpc>
                <a:spcPts val="6901"/>
              </a:lnSpc>
              <a:buFont typeface="Arial"/>
              <a:buChar char="•"/>
            </a:pPr>
            <a:r>
              <a:rPr lang="en-US" sz="3450">
                <a:solidFill>
                  <a:srgbClr val="000000"/>
                </a:solidFill>
                <a:latin typeface="Open Sans Light"/>
              </a:rPr>
              <a:t>The autocorellation has no predictive strength when p=35</a:t>
            </a:r>
          </a:p>
        </p:txBody>
      </p:sp>
      <p:sp>
        <p:nvSpPr>
          <p:cNvPr name="Freeform 29" id="29"/>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327528" y="1382090"/>
            <a:ext cx="12672096" cy="6767905"/>
          </a:xfrm>
          <a:custGeom>
            <a:avLst/>
            <a:gdLst/>
            <a:ahLst/>
            <a:cxnLst/>
            <a:rect r="r" b="b" t="t" l="l"/>
            <a:pathLst>
              <a:path h="6767905" w="12672096">
                <a:moveTo>
                  <a:pt x="0" y="0"/>
                </a:moveTo>
                <a:lnTo>
                  <a:pt x="12672097" y="0"/>
                </a:lnTo>
                <a:lnTo>
                  <a:pt x="12672097" y="6767905"/>
                </a:lnTo>
                <a:lnTo>
                  <a:pt x="0" y="6767905"/>
                </a:lnTo>
                <a:lnTo>
                  <a:pt x="0" y="0"/>
                </a:lnTo>
                <a:close/>
              </a:path>
            </a:pathLst>
          </a:custGeom>
          <a:blipFill>
            <a:blip r:embed="rId2"/>
            <a:stretch>
              <a:fillRect l="0" t="0" r="0" b="0"/>
            </a:stretch>
          </a:blipFill>
        </p:spPr>
      </p:sp>
      <p:sp>
        <p:nvSpPr>
          <p:cNvPr name="TextBox 24" id="24"/>
          <p:cNvSpPr txBox="true"/>
          <p:nvPr/>
        </p:nvSpPr>
        <p:spPr>
          <a:xfrm rot="0">
            <a:off x="0" y="433956"/>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AUTOREGRESSIVE MODEL</a:t>
            </a:r>
          </a:p>
        </p:txBody>
      </p:sp>
      <p:sp>
        <p:nvSpPr>
          <p:cNvPr name="TextBox 25" id="25"/>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TextBox 26" id="26"/>
          <p:cNvSpPr txBox="true"/>
          <p:nvPr/>
        </p:nvSpPr>
        <p:spPr>
          <a:xfrm rot="0">
            <a:off x="12999625" y="2280616"/>
            <a:ext cx="5149155" cy="1714439"/>
          </a:xfrm>
          <a:prstGeom prst="rect">
            <a:avLst/>
          </a:prstGeom>
        </p:spPr>
        <p:txBody>
          <a:bodyPr anchor="t" rtlCol="false" tIns="0" lIns="0" bIns="0" rIns="0">
            <a:spAutoFit/>
          </a:bodyPr>
          <a:lstStyle/>
          <a:p>
            <a:pPr algn="just">
              <a:lnSpc>
                <a:spcPts val="7126"/>
              </a:lnSpc>
            </a:pPr>
            <a:r>
              <a:rPr lang="en-US" sz="3563">
                <a:solidFill>
                  <a:srgbClr val="000000"/>
                </a:solidFill>
                <a:latin typeface="Open Sans Light Bold"/>
              </a:rPr>
              <a:t>Performance Metrics</a:t>
            </a:r>
          </a:p>
          <a:p>
            <a:pPr>
              <a:lnSpc>
                <a:spcPts val="7126"/>
              </a:lnSpc>
            </a:pPr>
            <a:r>
              <a:rPr lang="en-US" sz="3563">
                <a:solidFill>
                  <a:srgbClr val="000000"/>
                </a:solidFill>
                <a:latin typeface="Open Sans Light"/>
              </a:rPr>
              <a:t>MAE: 0.37504</a:t>
            </a:r>
          </a:p>
        </p:txBody>
      </p:sp>
      <p:sp>
        <p:nvSpPr>
          <p:cNvPr name="Freeform 27" id="27"/>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0" y="1843107"/>
            <a:ext cx="12607371" cy="6733337"/>
          </a:xfrm>
          <a:custGeom>
            <a:avLst/>
            <a:gdLst/>
            <a:ahLst/>
            <a:cxnLst/>
            <a:rect r="r" b="b" t="t" l="l"/>
            <a:pathLst>
              <a:path h="6733337" w="12607371">
                <a:moveTo>
                  <a:pt x="0" y="0"/>
                </a:moveTo>
                <a:lnTo>
                  <a:pt x="12607371" y="0"/>
                </a:lnTo>
                <a:lnTo>
                  <a:pt x="12607371" y="6733337"/>
                </a:lnTo>
                <a:lnTo>
                  <a:pt x="0" y="6733337"/>
                </a:lnTo>
                <a:lnTo>
                  <a:pt x="0" y="0"/>
                </a:lnTo>
                <a:close/>
              </a:path>
            </a:pathLst>
          </a:custGeom>
          <a:blipFill>
            <a:blip r:embed="rId2"/>
            <a:stretch>
              <a:fillRect l="0" t="0" r="0" b="0"/>
            </a:stretch>
          </a:blipFill>
        </p:spPr>
      </p:sp>
      <p:sp>
        <p:nvSpPr>
          <p:cNvPr name="TextBox 24" id="24"/>
          <p:cNvSpPr txBox="true"/>
          <p:nvPr/>
        </p:nvSpPr>
        <p:spPr>
          <a:xfrm rot="0">
            <a:off x="0" y="433956"/>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AUTOREGRESSIVE MODEL</a:t>
            </a:r>
          </a:p>
        </p:txBody>
      </p:sp>
      <p:sp>
        <p:nvSpPr>
          <p:cNvPr name="TextBox 25" id="25"/>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TextBox 26" id="26"/>
          <p:cNvSpPr txBox="true"/>
          <p:nvPr/>
        </p:nvSpPr>
        <p:spPr>
          <a:xfrm rot="0">
            <a:off x="13037657" y="2246326"/>
            <a:ext cx="5149155" cy="4429064"/>
          </a:xfrm>
          <a:prstGeom prst="rect">
            <a:avLst/>
          </a:prstGeom>
        </p:spPr>
        <p:txBody>
          <a:bodyPr anchor="t" rtlCol="false" tIns="0" lIns="0" bIns="0" rIns="0">
            <a:spAutoFit/>
          </a:bodyPr>
          <a:lstStyle/>
          <a:p>
            <a:pPr>
              <a:lnSpc>
                <a:spcPts val="7126"/>
              </a:lnSpc>
            </a:pPr>
            <a:r>
              <a:rPr lang="en-US" sz="3563">
                <a:solidFill>
                  <a:srgbClr val="000000"/>
                </a:solidFill>
                <a:latin typeface="Open Sans Light Bold"/>
              </a:rPr>
              <a:t>Performance Metrics</a:t>
            </a:r>
          </a:p>
          <a:p>
            <a:pPr>
              <a:lnSpc>
                <a:spcPts val="7126"/>
              </a:lnSpc>
            </a:pPr>
            <a:r>
              <a:rPr lang="en-US" sz="3563">
                <a:solidFill>
                  <a:srgbClr val="000000"/>
                </a:solidFill>
                <a:latin typeface="Open Sans Light"/>
              </a:rPr>
              <a:t>MAE: 0.01098</a:t>
            </a:r>
          </a:p>
          <a:p>
            <a:pPr>
              <a:lnSpc>
                <a:spcPts val="7126"/>
              </a:lnSpc>
            </a:pPr>
            <a:r>
              <a:rPr lang="en-US" sz="3563">
                <a:solidFill>
                  <a:srgbClr val="000000"/>
                </a:solidFill>
                <a:latin typeface="Open Sans Light"/>
              </a:rPr>
              <a:t>RSS: 0.274814</a:t>
            </a:r>
          </a:p>
          <a:p>
            <a:pPr>
              <a:lnSpc>
                <a:spcPts val="7126"/>
              </a:lnSpc>
            </a:pPr>
            <a:r>
              <a:rPr lang="en-US" sz="3563">
                <a:solidFill>
                  <a:srgbClr val="000000"/>
                </a:solidFill>
                <a:latin typeface="Open Sans Light"/>
              </a:rPr>
              <a:t>RMSE: 0.016224</a:t>
            </a:r>
          </a:p>
          <a:p>
            <a:pPr>
              <a:lnSpc>
                <a:spcPts val="7126"/>
              </a:lnSpc>
            </a:pPr>
            <a:r>
              <a:rPr lang="en-US" sz="3563">
                <a:solidFill>
                  <a:srgbClr val="000000"/>
                </a:solidFill>
                <a:latin typeface="Open Sans Light"/>
              </a:rPr>
              <a:t>r2_SCORE: 0.994054</a:t>
            </a:r>
          </a:p>
        </p:txBody>
      </p:sp>
      <p:sp>
        <p:nvSpPr>
          <p:cNvPr name="TextBox 27" id="27"/>
          <p:cNvSpPr txBox="true"/>
          <p:nvPr/>
        </p:nvSpPr>
        <p:spPr>
          <a:xfrm rot="0">
            <a:off x="-295927" y="1536911"/>
            <a:ext cx="7305752" cy="390223"/>
          </a:xfrm>
          <a:prstGeom prst="rect">
            <a:avLst/>
          </a:prstGeom>
        </p:spPr>
        <p:txBody>
          <a:bodyPr anchor="t" rtlCol="false" tIns="0" lIns="0" bIns="0" rIns="0">
            <a:spAutoFit/>
          </a:bodyPr>
          <a:lstStyle/>
          <a:p>
            <a:pPr algn="ctr">
              <a:lnSpc>
                <a:spcPts val="2950"/>
              </a:lnSpc>
            </a:pPr>
            <a:r>
              <a:rPr lang="en-US" sz="2950">
                <a:solidFill>
                  <a:srgbClr val="000000"/>
                </a:solidFill>
                <a:latin typeface="League Spartan"/>
              </a:rPr>
              <a:t>Walk-Forward Validation</a:t>
            </a:r>
          </a:p>
        </p:txBody>
      </p:sp>
      <p:sp>
        <p:nvSpPr>
          <p:cNvPr name="Freeform 28" id="2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383299"/>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ARIMA MODEL</a:t>
            </a:r>
          </a:p>
        </p:txBody>
      </p:sp>
      <p:sp>
        <p:nvSpPr>
          <p:cNvPr name="TextBox 24" id="24"/>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Freeform 25" id="25"/>
          <p:cNvSpPr/>
          <p:nvPr/>
        </p:nvSpPr>
        <p:spPr>
          <a:xfrm flipH="false" flipV="false" rot="0">
            <a:off x="585145" y="1688224"/>
            <a:ext cx="14885016" cy="7074776"/>
          </a:xfrm>
          <a:custGeom>
            <a:avLst/>
            <a:gdLst/>
            <a:ahLst/>
            <a:cxnLst/>
            <a:rect r="r" b="b" t="t" l="l"/>
            <a:pathLst>
              <a:path h="7074776" w="14885016">
                <a:moveTo>
                  <a:pt x="0" y="0"/>
                </a:moveTo>
                <a:lnTo>
                  <a:pt x="14885017" y="0"/>
                </a:lnTo>
                <a:lnTo>
                  <a:pt x="14885017" y="7074776"/>
                </a:lnTo>
                <a:lnTo>
                  <a:pt x="0" y="7074776"/>
                </a:lnTo>
                <a:lnTo>
                  <a:pt x="0" y="0"/>
                </a:lnTo>
                <a:close/>
              </a:path>
            </a:pathLst>
          </a:custGeom>
          <a:blipFill>
            <a:blip r:embed="rId2"/>
            <a:stretch>
              <a:fillRect l="-756" t="-365" r="0" b="-1688"/>
            </a:stretch>
          </a:blipFill>
        </p:spPr>
      </p:sp>
      <p:sp>
        <p:nvSpPr>
          <p:cNvPr name="Freeform 26" id="26"/>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531941" y="1627618"/>
            <a:ext cx="9782698" cy="7545094"/>
          </a:xfrm>
          <a:custGeom>
            <a:avLst/>
            <a:gdLst/>
            <a:ahLst/>
            <a:cxnLst/>
            <a:rect r="r" b="b" t="t" l="l"/>
            <a:pathLst>
              <a:path h="7545094" w="9782698">
                <a:moveTo>
                  <a:pt x="0" y="0"/>
                </a:moveTo>
                <a:lnTo>
                  <a:pt x="9782698" y="0"/>
                </a:lnTo>
                <a:lnTo>
                  <a:pt x="9782698" y="7545094"/>
                </a:lnTo>
                <a:lnTo>
                  <a:pt x="0" y="7545094"/>
                </a:lnTo>
                <a:lnTo>
                  <a:pt x="0" y="0"/>
                </a:lnTo>
                <a:close/>
              </a:path>
            </a:pathLst>
          </a:custGeom>
          <a:blipFill>
            <a:blip r:embed="rId2"/>
            <a:stretch>
              <a:fillRect l="0" t="0" r="0" b="0"/>
            </a:stretch>
          </a:blipFill>
        </p:spPr>
      </p:sp>
      <p:sp>
        <p:nvSpPr>
          <p:cNvPr name="TextBox 24" id="24"/>
          <p:cNvSpPr txBox="true"/>
          <p:nvPr/>
        </p:nvSpPr>
        <p:spPr>
          <a:xfrm rot="0">
            <a:off x="0" y="433956"/>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ARIMA MODEL</a:t>
            </a:r>
          </a:p>
        </p:txBody>
      </p:sp>
      <p:sp>
        <p:nvSpPr>
          <p:cNvPr name="TextBox 25" id="25"/>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TextBox 26" id="26"/>
          <p:cNvSpPr txBox="true"/>
          <p:nvPr/>
        </p:nvSpPr>
        <p:spPr>
          <a:xfrm rot="0">
            <a:off x="10732398" y="1572385"/>
            <a:ext cx="7416382" cy="5780680"/>
          </a:xfrm>
          <a:prstGeom prst="rect">
            <a:avLst/>
          </a:prstGeom>
        </p:spPr>
        <p:txBody>
          <a:bodyPr anchor="t" rtlCol="false" tIns="0" lIns="0" bIns="0" rIns="0">
            <a:spAutoFit/>
          </a:bodyPr>
          <a:lstStyle/>
          <a:p>
            <a:pPr>
              <a:lnSpc>
                <a:spcPts val="6620"/>
              </a:lnSpc>
            </a:pPr>
            <a:r>
              <a:rPr lang="en-US" sz="3310">
                <a:solidFill>
                  <a:srgbClr val="000000"/>
                </a:solidFill>
                <a:latin typeface="Open Sans Light"/>
              </a:rPr>
              <a:t>From the diagram, it's deduced that:</a:t>
            </a:r>
          </a:p>
          <a:p>
            <a:pPr marL="714672" indent="-357336" lvl="1">
              <a:lnSpc>
                <a:spcPts val="6620"/>
              </a:lnSpc>
              <a:buFont typeface="Arial"/>
              <a:buChar char="•"/>
            </a:pPr>
            <a:r>
              <a:rPr lang="en-US" sz="3310">
                <a:solidFill>
                  <a:srgbClr val="000000"/>
                </a:solidFill>
                <a:latin typeface="Open Sans Light"/>
              </a:rPr>
              <a:t>The standard residuals has an upward and downward movement.</a:t>
            </a:r>
          </a:p>
          <a:p>
            <a:pPr marL="714672" indent="-357336" lvl="1">
              <a:lnSpc>
                <a:spcPts val="6620"/>
              </a:lnSpc>
              <a:buFont typeface="Arial"/>
              <a:buChar char="•"/>
            </a:pPr>
            <a:r>
              <a:rPr lang="en-US" sz="3310">
                <a:solidFill>
                  <a:srgbClr val="000000"/>
                </a:solidFill>
                <a:latin typeface="Open Sans Light"/>
              </a:rPr>
              <a:t>Our histogram plot follows a normal distribution.</a:t>
            </a:r>
          </a:p>
          <a:p>
            <a:pPr marL="714672" indent="-357336" lvl="1">
              <a:lnSpc>
                <a:spcPts val="6620"/>
              </a:lnSpc>
              <a:buFont typeface="Arial"/>
              <a:buChar char="•"/>
            </a:pPr>
            <a:r>
              <a:rPr lang="en-US" sz="3310">
                <a:solidFill>
                  <a:srgbClr val="000000"/>
                </a:solidFill>
                <a:latin typeface="Open Sans Light"/>
              </a:rPr>
              <a:t>The correlation has no predictive strength when  (p, 0, q) = (5, 0, 0)</a:t>
            </a:r>
          </a:p>
        </p:txBody>
      </p:sp>
      <p:sp>
        <p:nvSpPr>
          <p:cNvPr name="Freeform 27" id="27"/>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7014"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969393"/>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4191"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4601"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508"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0669" y="9258300"/>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7756" y="10071300"/>
            <a:ext cx="886205" cy="405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91079" y="9258300"/>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32121" y="1560700"/>
            <a:ext cx="13154208" cy="7025391"/>
          </a:xfrm>
          <a:custGeom>
            <a:avLst/>
            <a:gdLst/>
            <a:ahLst/>
            <a:cxnLst/>
            <a:rect r="r" b="b" t="t" l="l"/>
            <a:pathLst>
              <a:path h="7025391" w="13154208">
                <a:moveTo>
                  <a:pt x="0" y="0"/>
                </a:moveTo>
                <a:lnTo>
                  <a:pt x="13154208" y="0"/>
                </a:lnTo>
                <a:lnTo>
                  <a:pt x="13154208" y="7025391"/>
                </a:lnTo>
                <a:lnTo>
                  <a:pt x="0" y="7025391"/>
                </a:lnTo>
                <a:lnTo>
                  <a:pt x="0" y="0"/>
                </a:lnTo>
                <a:close/>
              </a:path>
            </a:pathLst>
          </a:custGeom>
          <a:blipFill>
            <a:blip r:embed="rId2"/>
            <a:stretch>
              <a:fillRect l="0" t="0" r="0" b="0"/>
            </a:stretch>
          </a:blipFill>
        </p:spPr>
      </p:sp>
      <p:sp>
        <p:nvSpPr>
          <p:cNvPr name="TextBox 24" id="24"/>
          <p:cNvSpPr txBox="true"/>
          <p:nvPr/>
        </p:nvSpPr>
        <p:spPr>
          <a:xfrm rot="0">
            <a:off x="0" y="433956"/>
            <a:ext cx="18288000" cy="809625"/>
          </a:xfrm>
          <a:prstGeom prst="rect">
            <a:avLst/>
          </a:prstGeom>
        </p:spPr>
        <p:txBody>
          <a:bodyPr anchor="t" rtlCol="false" tIns="0" lIns="0" bIns="0" rIns="0">
            <a:spAutoFit/>
          </a:bodyPr>
          <a:lstStyle/>
          <a:p>
            <a:pPr algn="ctr">
              <a:lnSpc>
                <a:spcPts val="6000"/>
              </a:lnSpc>
            </a:pPr>
            <a:r>
              <a:rPr lang="en-US" sz="6000">
                <a:solidFill>
                  <a:srgbClr val="000000"/>
                </a:solidFill>
                <a:latin typeface="League Spartan"/>
              </a:rPr>
              <a:t>ARIMA MODEL</a:t>
            </a:r>
          </a:p>
        </p:txBody>
      </p:sp>
      <p:sp>
        <p:nvSpPr>
          <p:cNvPr name="TextBox 25" id="25"/>
          <p:cNvSpPr txBox="true"/>
          <p:nvPr/>
        </p:nvSpPr>
        <p:spPr>
          <a:xfrm rot="0">
            <a:off x="12607371" y="9428722"/>
            <a:ext cx="832864" cy="151129"/>
          </a:xfrm>
          <a:prstGeom prst="rect">
            <a:avLst/>
          </a:prstGeom>
        </p:spPr>
        <p:txBody>
          <a:bodyPr anchor="t" rtlCol="false" tIns="0" lIns="0" bIns="0" rIns="0">
            <a:spAutoFit/>
          </a:bodyPr>
          <a:lstStyle/>
          <a:p>
            <a:pPr algn="ctr">
              <a:lnSpc>
                <a:spcPts val="1229"/>
              </a:lnSpc>
              <a:spcBef>
                <a:spcPct val="0"/>
              </a:spcBef>
            </a:pPr>
            <a:r>
              <a:rPr lang="en-US" sz="878">
                <a:solidFill>
                  <a:srgbClr val="000000"/>
                </a:solidFill>
                <a:latin typeface="Montserrat Semi-Bold Italics"/>
              </a:rPr>
              <a:t>Manager</a:t>
            </a:r>
          </a:p>
        </p:txBody>
      </p:sp>
      <p:sp>
        <p:nvSpPr>
          <p:cNvPr name="TextBox 26" id="26"/>
          <p:cNvSpPr txBox="true"/>
          <p:nvPr/>
        </p:nvSpPr>
        <p:spPr>
          <a:xfrm rot="0">
            <a:off x="13440236" y="2279617"/>
            <a:ext cx="5149155" cy="4429064"/>
          </a:xfrm>
          <a:prstGeom prst="rect">
            <a:avLst/>
          </a:prstGeom>
        </p:spPr>
        <p:txBody>
          <a:bodyPr anchor="t" rtlCol="false" tIns="0" lIns="0" bIns="0" rIns="0">
            <a:spAutoFit/>
          </a:bodyPr>
          <a:lstStyle/>
          <a:p>
            <a:pPr>
              <a:lnSpc>
                <a:spcPts val="7126"/>
              </a:lnSpc>
            </a:pPr>
            <a:r>
              <a:rPr lang="en-US" sz="3563">
                <a:solidFill>
                  <a:srgbClr val="000000"/>
                </a:solidFill>
                <a:latin typeface="Open Sans Light Bold"/>
              </a:rPr>
              <a:t>Performance Metrics</a:t>
            </a:r>
          </a:p>
          <a:p>
            <a:pPr>
              <a:lnSpc>
                <a:spcPts val="7126"/>
              </a:lnSpc>
            </a:pPr>
            <a:r>
              <a:rPr lang="en-US" sz="3563">
                <a:solidFill>
                  <a:srgbClr val="000000"/>
                </a:solidFill>
                <a:latin typeface="Open Sans Light"/>
              </a:rPr>
              <a:t>MAE: 0.01080</a:t>
            </a:r>
          </a:p>
          <a:p>
            <a:pPr>
              <a:lnSpc>
                <a:spcPts val="7126"/>
              </a:lnSpc>
            </a:pPr>
            <a:r>
              <a:rPr lang="en-US" sz="3563">
                <a:solidFill>
                  <a:srgbClr val="000000"/>
                </a:solidFill>
                <a:latin typeface="Open Sans Light"/>
              </a:rPr>
              <a:t>RSS: 0.27330</a:t>
            </a:r>
          </a:p>
          <a:p>
            <a:pPr>
              <a:lnSpc>
                <a:spcPts val="7126"/>
              </a:lnSpc>
            </a:pPr>
            <a:r>
              <a:rPr lang="en-US" sz="3563">
                <a:solidFill>
                  <a:srgbClr val="000000"/>
                </a:solidFill>
                <a:latin typeface="Open Sans Light"/>
              </a:rPr>
              <a:t>RMSE: 0.01620</a:t>
            </a:r>
          </a:p>
          <a:p>
            <a:pPr>
              <a:lnSpc>
                <a:spcPts val="7126"/>
              </a:lnSpc>
            </a:pPr>
            <a:r>
              <a:rPr lang="en-US" sz="3563">
                <a:solidFill>
                  <a:srgbClr val="000000"/>
                </a:solidFill>
                <a:latin typeface="Open Sans Light"/>
              </a:rPr>
              <a:t>r2_SCORE: 0.99410</a:t>
            </a:r>
          </a:p>
        </p:txBody>
      </p:sp>
      <p:sp>
        <p:nvSpPr>
          <p:cNvPr name="TextBox 27" id="27"/>
          <p:cNvSpPr txBox="true"/>
          <p:nvPr/>
        </p:nvSpPr>
        <p:spPr>
          <a:xfrm rot="0">
            <a:off x="-255726" y="1617850"/>
            <a:ext cx="7765540" cy="377469"/>
          </a:xfrm>
          <a:prstGeom prst="rect">
            <a:avLst/>
          </a:prstGeom>
        </p:spPr>
        <p:txBody>
          <a:bodyPr anchor="t" rtlCol="false" tIns="0" lIns="0" bIns="0" rIns="0">
            <a:spAutoFit/>
          </a:bodyPr>
          <a:lstStyle/>
          <a:p>
            <a:pPr algn="ctr">
              <a:lnSpc>
                <a:spcPts val="2866"/>
              </a:lnSpc>
            </a:pPr>
            <a:r>
              <a:rPr lang="en-US" sz="2866">
                <a:solidFill>
                  <a:srgbClr val="000000"/>
                </a:solidFill>
                <a:latin typeface="League Spartan"/>
              </a:rPr>
              <a:t>Walk-Forward Validation</a:t>
            </a:r>
          </a:p>
        </p:txBody>
      </p:sp>
      <p:sp>
        <p:nvSpPr>
          <p:cNvPr name="Freeform 28" id="2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0128">
            <a:off x="15532556" y="9681822"/>
            <a:ext cx="3316336" cy="633479"/>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229514" y="975437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47625"/>
              <a:ext cx="609600" cy="657225"/>
            </a:xfrm>
            <a:prstGeom prst="rect">
              <a:avLst/>
            </a:prstGeom>
          </p:spPr>
          <p:txBody>
            <a:bodyPr anchor="ctr" rtlCol="false" tIns="50800" lIns="50800" bIns="50800" rIns="50800"/>
            <a:lstStyle/>
            <a:p>
              <a:pPr algn="ctr">
                <a:lnSpc>
                  <a:spcPts val="3219"/>
                </a:lnSpc>
              </a:pPr>
            </a:p>
          </p:txBody>
        </p:sp>
      </p:grpSp>
      <p:sp>
        <p:nvSpPr>
          <p:cNvPr name="Freeform 8" id="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sp>
        <p:nvSpPr>
          <p:cNvPr name="Freeform 9" id="9"/>
          <p:cNvSpPr/>
          <p:nvPr/>
        </p:nvSpPr>
        <p:spPr>
          <a:xfrm flipH="false" flipV="false" rot="0">
            <a:off x="432004" y="2511557"/>
            <a:ext cx="11181776" cy="4991999"/>
          </a:xfrm>
          <a:custGeom>
            <a:avLst/>
            <a:gdLst/>
            <a:ahLst/>
            <a:cxnLst/>
            <a:rect r="r" b="b" t="t" l="l"/>
            <a:pathLst>
              <a:path h="4991999" w="11181776">
                <a:moveTo>
                  <a:pt x="0" y="0"/>
                </a:moveTo>
                <a:lnTo>
                  <a:pt x="11181776" y="0"/>
                </a:lnTo>
                <a:lnTo>
                  <a:pt x="11181776" y="4991999"/>
                </a:lnTo>
                <a:lnTo>
                  <a:pt x="0" y="4991999"/>
                </a:lnTo>
                <a:lnTo>
                  <a:pt x="0" y="0"/>
                </a:lnTo>
                <a:close/>
              </a:path>
            </a:pathLst>
          </a:custGeom>
          <a:blipFill>
            <a:blip r:embed="rId3"/>
            <a:stretch>
              <a:fillRect l="-2466" t="0" r="-2466" b="0"/>
            </a:stretch>
          </a:blipFill>
        </p:spPr>
      </p:sp>
      <p:sp>
        <p:nvSpPr>
          <p:cNvPr name="TextBox 10" id="10"/>
          <p:cNvSpPr txBox="true"/>
          <p:nvPr/>
        </p:nvSpPr>
        <p:spPr>
          <a:xfrm rot="0">
            <a:off x="0" y="260910"/>
            <a:ext cx="18288000"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League Spartan"/>
              </a:rPr>
              <a:t>MODEL RESULT</a:t>
            </a:r>
          </a:p>
        </p:txBody>
      </p:sp>
      <p:sp>
        <p:nvSpPr>
          <p:cNvPr name="TextBox 11" id="11"/>
          <p:cNvSpPr txBox="true"/>
          <p:nvPr/>
        </p:nvSpPr>
        <p:spPr>
          <a:xfrm rot="0">
            <a:off x="11613780" y="2768432"/>
            <a:ext cx="6298072" cy="4492818"/>
          </a:xfrm>
          <a:prstGeom prst="rect">
            <a:avLst/>
          </a:prstGeom>
        </p:spPr>
        <p:txBody>
          <a:bodyPr anchor="t" rtlCol="false" tIns="0" lIns="0" bIns="0" rIns="0">
            <a:spAutoFit/>
          </a:bodyPr>
          <a:lstStyle/>
          <a:p>
            <a:pPr algn="just">
              <a:lnSpc>
                <a:spcPts val="6058"/>
              </a:lnSpc>
            </a:pPr>
            <a:r>
              <a:rPr lang="en-US" sz="3029" spc="115">
                <a:solidFill>
                  <a:srgbClr val="000000"/>
                </a:solidFill>
                <a:latin typeface="Open Sans Light"/>
              </a:rPr>
              <a:t>Although ARIMA had a slightly better performance than linear regression (in terms of MAE); however, due to it high run time, </a:t>
            </a:r>
            <a:r>
              <a:rPr lang="en-US" sz="3029" spc="115">
                <a:solidFill>
                  <a:srgbClr val="000000"/>
                </a:solidFill>
                <a:latin typeface="Open Sans Light Bold"/>
              </a:rPr>
              <a:t>linear regression is selected for use for a faster prediction.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49589" y="7447331"/>
            <a:ext cx="2841942" cy="28373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D7377"/>
            </a:solidFill>
          </p:spPr>
        </p:sp>
      </p:grpSp>
      <p:sp>
        <p:nvSpPr>
          <p:cNvPr name="TextBox 4" id="4"/>
          <p:cNvSpPr txBox="true"/>
          <p:nvPr/>
        </p:nvSpPr>
        <p:spPr>
          <a:xfrm rot="0">
            <a:off x="1028700" y="368300"/>
            <a:ext cx="18289258" cy="694055"/>
          </a:xfrm>
          <a:prstGeom prst="rect">
            <a:avLst/>
          </a:prstGeom>
        </p:spPr>
        <p:txBody>
          <a:bodyPr anchor="t" rtlCol="false" tIns="0" lIns="0" bIns="0" rIns="0">
            <a:spAutoFit/>
          </a:bodyPr>
          <a:lstStyle/>
          <a:p>
            <a:pPr>
              <a:lnSpc>
                <a:spcPts val="5200"/>
              </a:lnSpc>
            </a:pPr>
            <a:r>
              <a:rPr lang="en-US" sz="5200">
                <a:solidFill>
                  <a:srgbClr val="040506"/>
                </a:solidFill>
                <a:latin typeface="Architects Daughter"/>
              </a:rPr>
              <a:t>TEAM TENSORFLOW </a:t>
            </a:r>
          </a:p>
        </p:txBody>
      </p:sp>
      <p:sp>
        <p:nvSpPr>
          <p:cNvPr name="Freeform 5" id="5"/>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graphicFrame>
        <p:nvGraphicFramePr>
          <p:cNvPr name="Table 6" id="6"/>
          <p:cNvGraphicFramePr>
            <a:graphicFrameLocks noGrp="true"/>
          </p:cNvGraphicFramePr>
          <p:nvPr/>
        </p:nvGraphicFramePr>
        <p:xfrm>
          <a:off x="9944100" y="1479761"/>
          <a:ext cx="7315200" cy="5133975"/>
        </p:xfrm>
        <a:graphic>
          <a:graphicData uri="http://schemas.openxmlformats.org/drawingml/2006/table">
            <a:tbl>
              <a:tblPr/>
              <a:tblGrid>
                <a:gridCol w="3657600"/>
                <a:gridCol w="3657600"/>
              </a:tblGrid>
              <a:tr h="1026795">
                <a:tc>
                  <a:txBody>
                    <a:bodyPr anchor="t" rtlCol="false"/>
                    <a:lstStyle/>
                    <a:p>
                      <a:pPr algn="ctr">
                        <a:lnSpc>
                          <a:spcPts val="2659"/>
                        </a:lnSpc>
                        <a:defRPr/>
                      </a:pP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solidFill>
                      <a:srgbClr val="0D7377"/>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solidFill>
                      <a:srgbClr val="0D7377"/>
                    </a:solidFill>
                  </a:tcPr>
                </a:tc>
              </a:tr>
              <a:tr h="1026795">
                <a:tc>
                  <a:txBody>
                    <a:bodyPr anchor="t" rtlCol="false"/>
                    <a:lstStyle/>
                    <a:p>
                      <a:pPr algn="ctr">
                        <a:lnSpc>
                          <a:spcPts val="2939"/>
                        </a:lnSpc>
                        <a:defRPr/>
                      </a:pPr>
                      <a:r>
                        <a:rPr lang="en-US" sz="2099">
                          <a:solidFill>
                            <a:srgbClr val="000000"/>
                          </a:solidFill>
                          <a:latin typeface="Open Sans Light Bold"/>
                        </a:rPr>
                        <a:t>AANU OGUNDIRAN</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Open Sans Light Bold"/>
                        </a:rPr>
                        <a:t>UDO ANIEKAN</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r>
              <a:tr h="1026795">
                <a:tc>
                  <a:txBody>
                    <a:bodyPr anchor="t" rtlCol="false"/>
                    <a:lstStyle/>
                    <a:p>
                      <a:pPr algn="ctr">
                        <a:lnSpc>
                          <a:spcPts val="2939"/>
                        </a:lnSpc>
                        <a:defRPr/>
                      </a:pPr>
                      <a:r>
                        <a:rPr lang="en-US" sz="2099">
                          <a:solidFill>
                            <a:srgbClr val="000000"/>
                          </a:solidFill>
                          <a:latin typeface="Open Sans Light Bold"/>
                        </a:rPr>
                        <a:t>MICHELLE JULIET</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Open Sans Light Bold"/>
                        </a:rPr>
                        <a:t>ODUNOLA AKIMU</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r>
              <a:tr h="1026795">
                <a:tc>
                  <a:txBody>
                    <a:bodyPr anchor="t" rtlCol="false"/>
                    <a:lstStyle/>
                    <a:p>
                      <a:pPr algn="ctr">
                        <a:lnSpc>
                          <a:spcPts val="2939"/>
                        </a:lnSpc>
                        <a:defRPr/>
                      </a:pPr>
                      <a:r>
                        <a:rPr lang="en-US" sz="2099">
                          <a:solidFill>
                            <a:srgbClr val="000000"/>
                          </a:solidFill>
                          <a:latin typeface="Open Sans Light Bold"/>
                        </a:rPr>
                        <a:t>OLATUNBOSUN VICTOR</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Open Sans Light Bold"/>
                        </a:rPr>
                        <a:t>FACHI OKOLO</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r>
              <a:tr h="1026795">
                <a:tc gridSpan="2">
                  <a:txBody>
                    <a:bodyPr anchor="t" rtlCol="false"/>
                    <a:lstStyle/>
                    <a:p>
                      <a:pPr algn="ctr">
                        <a:lnSpc>
                          <a:spcPts val="2939"/>
                        </a:lnSpc>
                        <a:defRPr/>
                      </a:pPr>
                      <a:r>
                        <a:rPr lang="en-US" sz="2099">
                          <a:solidFill>
                            <a:srgbClr val="000000"/>
                          </a:solidFill>
                          <a:latin typeface="Open Sans Light Bold"/>
                        </a:rPr>
                        <a:t>CHUKWUNEDUM EZEKWEM</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c hMerge="true">
                  <a:txBody>
                    <a:bodyPr anchor="t" rtlCol="false"/>
                    <a:lstStyle/>
                    <a:p>
                      <a:pPr algn="ctr">
                        <a:lnSpc>
                          <a:spcPts val="2939"/>
                        </a:lnSpc>
                        <a:defRPr/>
                      </a:pPr>
                      <a:r>
                        <a:rPr lang="en-US" sz="2099">
                          <a:solidFill>
                            <a:srgbClr val="000000"/>
                          </a:solidFill>
                          <a:latin typeface="Open Sans Light Bold"/>
                        </a:rPr>
                        <a:t>CHUKWUNEDUM EZEKWEM</a:t>
                      </a:r>
                      <a:endParaRPr lang="en-US" sz="1100"/>
                    </a:p>
                  </a:txBody>
                  <a:tcPr marL="190500" marR="190500" marT="190500" marB="190500" anchor="ctr">
                    <a:lnL cmpd="sng" algn="ctr" cap="flat" w="38100">
                      <a:solidFill>
                        <a:srgbClr val="0D7377"/>
                      </a:solidFill>
                      <a:prstDash val="solid"/>
                      <a:round/>
                      <a:headEnd type="none" w="med" len="med"/>
                      <a:tailEnd type="none" w="med" len="med"/>
                    </a:lnL>
                    <a:lnR cmpd="sng" algn="ctr" cap="flat" w="38100">
                      <a:solidFill>
                        <a:srgbClr val="0D7377"/>
                      </a:solidFill>
                      <a:prstDash val="solid"/>
                      <a:round/>
                      <a:headEnd type="none" w="med" len="med"/>
                      <a:tailEnd type="none" w="med" len="med"/>
                    </a:lnR>
                    <a:lnT cmpd="sng" algn="ctr" cap="flat" w="38100">
                      <a:solidFill>
                        <a:srgbClr val="0D7377"/>
                      </a:solidFill>
                      <a:prstDash val="solid"/>
                      <a:round/>
                      <a:headEnd type="none" w="med" len="med"/>
                      <a:tailEnd type="none" w="med" len="med"/>
                    </a:lnT>
                    <a:lnB cmpd="sng" algn="ctr" cap="flat" w="38100">
                      <a:solidFill>
                        <a:srgbClr val="0D7377"/>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625122" y="6264918"/>
          <a:ext cx="5284132" cy="3867150"/>
        </p:xfrm>
        <a:graphic>
          <a:graphicData uri="http://schemas.openxmlformats.org/drawingml/2006/table">
            <a:tbl>
              <a:tblPr/>
              <a:tblGrid>
                <a:gridCol w="3859276"/>
              </a:tblGrid>
              <a:tr h="1289050">
                <a:tc>
                  <a:txBody>
                    <a:bodyPr anchor="t" rtlCol="false"/>
                    <a:lstStyle/>
                    <a:p>
                      <a:pPr algn="l">
                        <a:lnSpc>
                          <a:spcPts val="2939"/>
                        </a:lnSpc>
                        <a:defRPr/>
                      </a:pPr>
                      <a:r>
                        <a:rPr lang="en-US" sz="2099">
                          <a:solidFill>
                            <a:srgbClr val="000000"/>
                          </a:solidFill>
                          <a:latin typeface="Open Sans Light Bold"/>
                        </a:rPr>
                        <a:t>Project Lead:</a:t>
                      </a:r>
                      <a:endParaRPr lang="en-US" sz="1100"/>
                    </a:p>
                    <a:p>
                      <a:pPr>
                        <a:lnSpc>
                          <a:spcPts val="3499"/>
                        </a:lnSpc>
                      </a:pPr>
                      <a:r>
                        <a:rPr lang="en-US" sz="2499">
                          <a:solidFill>
                            <a:srgbClr val="000000"/>
                          </a:solidFill>
                          <a:latin typeface="Open Sans Light Bold"/>
                        </a:rPr>
                        <a:t>OLADOTUN USIOLA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89050">
                <a:tc>
                  <a:txBody>
                    <a:bodyPr anchor="t" rtlCol="false"/>
                    <a:lstStyle/>
                    <a:p>
                      <a:pPr algn="l">
                        <a:lnSpc>
                          <a:spcPts val="2939"/>
                        </a:lnSpc>
                        <a:defRPr/>
                      </a:pPr>
                      <a:r>
                        <a:rPr lang="en-US" sz="2099">
                          <a:solidFill>
                            <a:srgbClr val="000000"/>
                          </a:solidFill>
                          <a:latin typeface="Open Sans Light Bold"/>
                        </a:rPr>
                        <a:t>Assistant Project Lead:</a:t>
                      </a:r>
                      <a:endParaRPr lang="en-US" sz="1100"/>
                    </a:p>
                    <a:p>
                      <a:pPr>
                        <a:lnSpc>
                          <a:spcPts val="3499"/>
                        </a:lnSpc>
                      </a:pPr>
                      <a:r>
                        <a:rPr lang="en-US" sz="2499">
                          <a:solidFill>
                            <a:srgbClr val="000000"/>
                          </a:solidFill>
                          <a:latin typeface="Open Sans Light Bold"/>
                        </a:rPr>
                        <a:t>OLUWATOMISIN AROKODARE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89050">
                <a:tc>
                  <a:txBody>
                    <a:bodyPr anchor="t" rtlCol="false"/>
                    <a:lstStyle/>
                    <a:p>
                      <a:pPr algn="l">
                        <a:lnSpc>
                          <a:spcPts val="2939"/>
                        </a:lnSpc>
                        <a:defRPr/>
                      </a:pPr>
                      <a:r>
                        <a:rPr lang="en-US" sz="2099">
                          <a:solidFill>
                            <a:srgbClr val="000000"/>
                          </a:solidFill>
                          <a:latin typeface="Open Sans Light Bold"/>
                        </a:rPr>
                        <a:t>Query Analyst:</a:t>
                      </a:r>
                      <a:endParaRPr lang="en-US" sz="1100"/>
                    </a:p>
                    <a:p>
                      <a:pPr>
                        <a:lnSpc>
                          <a:spcPts val="3499"/>
                        </a:lnSpc>
                      </a:pPr>
                      <a:r>
                        <a:rPr lang="en-US" sz="2499">
                          <a:solidFill>
                            <a:srgbClr val="000000"/>
                          </a:solidFill>
                          <a:latin typeface="Open Sans Light Bold"/>
                        </a:rPr>
                        <a:t>OSUNDARE SEYI</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9944100" y="1765415"/>
            <a:ext cx="7315200" cy="513171"/>
          </a:xfrm>
          <a:prstGeom prst="rect">
            <a:avLst/>
          </a:prstGeom>
        </p:spPr>
        <p:txBody>
          <a:bodyPr anchor="t" rtlCol="false" tIns="0" lIns="0" bIns="0" rIns="0">
            <a:spAutoFit/>
          </a:bodyPr>
          <a:lstStyle/>
          <a:p>
            <a:pPr algn="ctr">
              <a:lnSpc>
                <a:spcPts val="4264"/>
              </a:lnSpc>
              <a:spcBef>
                <a:spcPct val="0"/>
              </a:spcBef>
            </a:pPr>
            <a:r>
              <a:rPr lang="en-US" sz="3046">
                <a:solidFill>
                  <a:srgbClr val="FFFFFF"/>
                </a:solidFill>
                <a:latin typeface="Open Sans Light"/>
              </a:rPr>
              <a:t>Other Active Members</a:t>
            </a:r>
          </a:p>
        </p:txBody>
      </p:sp>
      <p:grpSp>
        <p:nvGrpSpPr>
          <p:cNvPr name="Group 9" id="9"/>
          <p:cNvGrpSpPr/>
          <p:nvPr/>
        </p:nvGrpSpPr>
        <p:grpSpPr>
          <a:xfrm rot="0">
            <a:off x="757719" y="1479761"/>
            <a:ext cx="7872998" cy="3747304"/>
            <a:chOff x="0" y="0"/>
            <a:chExt cx="10497330" cy="4996406"/>
          </a:xfrm>
        </p:grpSpPr>
        <p:grpSp>
          <p:nvGrpSpPr>
            <p:cNvPr name="Group 10" id="10"/>
            <p:cNvGrpSpPr>
              <a:grpSpLocks noChangeAspect="true"/>
            </p:cNvGrpSpPr>
            <p:nvPr/>
          </p:nvGrpSpPr>
          <p:grpSpPr>
            <a:xfrm rot="0">
              <a:off x="0" y="0"/>
              <a:ext cx="4996406" cy="4996406"/>
              <a:chOff x="0" y="0"/>
              <a:chExt cx="6350000" cy="6350000"/>
            </a:xfrm>
          </p:grpSpPr>
          <p:sp>
            <p:nvSpPr>
              <p:cNvPr name="Freeform 11" id="11"/>
              <p:cNvSpPr/>
              <p:nvPr/>
            </p:nvSpPr>
            <p:spPr>
              <a:xfrm flipH="true" flipV="false" rot="0">
                <a:off x="655320" y="655320"/>
                <a:ext cx="5039360" cy="5039360"/>
              </a:xfrm>
              <a:custGeom>
                <a:avLst/>
                <a:gdLst/>
                <a:ahLst/>
                <a:cxnLst/>
                <a:rect r="r" b="b" t="t" l="l"/>
                <a:pathLst>
                  <a:path h="5039360" w="5039360">
                    <a:moveTo>
                      <a:pt x="2519680" y="0"/>
                    </a:moveTo>
                    <a:cubicBezTo>
                      <a:pt x="3911600" y="0"/>
                      <a:pt x="5039360" y="1127760"/>
                      <a:pt x="5039360" y="2519680"/>
                    </a:cubicBezTo>
                    <a:cubicBezTo>
                      <a:pt x="5039360" y="3911600"/>
                      <a:pt x="3911600" y="5039360"/>
                      <a:pt x="2519680" y="5039360"/>
                    </a:cubicBezTo>
                    <a:cubicBezTo>
                      <a:pt x="1127760" y="5039360"/>
                      <a:pt x="0" y="3911600"/>
                      <a:pt x="0" y="2519680"/>
                    </a:cubicBezTo>
                    <a:cubicBezTo>
                      <a:pt x="0" y="1127760"/>
                      <a:pt x="1127760" y="0"/>
                      <a:pt x="2519680" y="0"/>
                    </a:cubicBezTo>
                    <a:close/>
                  </a:path>
                </a:pathLst>
              </a:custGeom>
              <a:blipFill>
                <a:blip r:embed="rId3"/>
                <a:stretch>
                  <a:fillRect l="0" t="-12850" r="0" b="-12850"/>
                </a:stretch>
              </a:blipFill>
              <a:ln w="47625">
                <a:solidFill>
                  <a:srgbClr val="000000"/>
                </a:solidFill>
              </a:ln>
            </p:spPr>
          </p:sp>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0D7377"/>
              </a:solidFill>
              <a:ln w="47625">
                <a:solidFill>
                  <a:srgbClr val="000000"/>
                </a:solidFill>
              </a:ln>
            </p:spPr>
          </p:sp>
        </p:grpSp>
        <p:grpSp>
          <p:nvGrpSpPr>
            <p:cNvPr name="Group 13" id="13"/>
            <p:cNvGrpSpPr>
              <a:grpSpLocks noChangeAspect="true"/>
            </p:cNvGrpSpPr>
            <p:nvPr/>
          </p:nvGrpSpPr>
          <p:grpSpPr>
            <a:xfrm rot="0">
              <a:off x="5500924" y="0"/>
              <a:ext cx="4996406" cy="4996406"/>
              <a:chOff x="0" y="0"/>
              <a:chExt cx="6350000" cy="6350000"/>
            </a:xfrm>
          </p:grpSpPr>
          <p:sp>
            <p:nvSpPr>
              <p:cNvPr name="Freeform 14" id="14"/>
              <p:cNvSpPr/>
              <p:nvPr/>
            </p:nvSpPr>
            <p:spPr>
              <a:xfrm flipH="true" flipV="false" rot="0">
                <a:off x="655320" y="655320"/>
                <a:ext cx="5039360" cy="5039360"/>
              </a:xfrm>
              <a:custGeom>
                <a:avLst/>
                <a:gdLst/>
                <a:ahLst/>
                <a:cxnLst/>
                <a:rect r="r" b="b" t="t" l="l"/>
                <a:pathLst>
                  <a:path h="5039360" w="5039360">
                    <a:moveTo>
                      <a:pt x="2519680" y="0"/>
                    </a:moveTo>
                    <a:cubicBezTo>
                      <a:pt x="3911600" y="0"/>
                      <a:pt x="5039360" y="1127760"/>
                      <a:pt x="5039360" y="2519680"/>
                    </a:cubicBezTo>
                    <a:cubicBezTo>
                      <a:pt x="5039360" y="3911600"/>
                      <a:pt x="3911600" y="5039360"/>
                      <a:pt x="2519680" y="5039360"/>
                    </a:cubicBezTo>
                    <a:cubicBezTo>
                      <a:pt x="1127760" y="5039360"/>
                      <a:pt x="0" y="3911600"/>
                      <a:pt x="0" y="2519680"/>
                    </a:cubicBezTo>
                    <a:cubicBezTo>
                      <a:pt x="0" y="1127760"/>
                      <a:pt x="1127760" y="0"/>
                      <a:pt x="2519680" y="0"/>
                    </a:cubicBezTo>
                    <a:close/>
                  </a:path>
                </a:pathLst>
              </a:custGeom>
              <a:blipFill>
                <a:blip r:embed="rId4"/>
                <a:stretch>
                  <a:fillRect l="0" t="0" r="0" b="0"/>
                </a:stretch>
              </a:blipFill>
              <a:ln w="47625">
                <a:solidFill>
                  <a:srgbClr val="000000"/>
                </a:solidFill>
              </a:ln>
            </p:spPr>
          </p:sp>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0D7377"/>
              </a:solidFill>
              <a:ln w="47625">
                <a:solidFill>
                  <a:srgbClr val="000000"/>
                </a:solidFill>
              </a:ln>
            </p:spPr>
          </p:sp>
        </p:grpSp>
      </p:grpSp>
      <p:sp>
        <p:nvSpPr>
          <p:cNvPr name="TextBox 16" id="16"/>
          <p:cNvSpPr txBox="true"/>
          <p:nvPr/>
        </p:nvSpPr>
        <p:spPr>
          <a:xfrm rot="0">
            <a:off x="5376448" y="5188965"/>
            <a:ext cx="2745634" cy="760694"/>
          </a:xfrm>
          <a:prstGeom prst="rect">
            <a:avLst/>
          </a:prstGeom>
        </p:spPr>
        <p:txBody>
          <a:bodyPr anchor="t" rtlCol="false" tIns="0" lIns="0" bIns="0" rIns="0">
            <a:spAutoFit/>
          </a:bodyPr>
          <a:lstStyle/>
          <a:p>
            <a:pPr>
              <a:lnSpc>
                <a:spcPts val="3097"/>
              </a:lnSpc>
            </a:pPr>
            <a:r>
              <a:rPr lang="en-US" sz="2212">
                <a:solidFill>
                  <a:srgbClr val="000000"/>
                </a:solidFill>
                <a:latin typeface="Open Sans Light Bold"/>
              </a:rPr>
              <a:t>OLADOTUN USIOLA</a:t>
            </a:r>
          </a:p>
          <a:p>
            <a:pPr>
              <a:lnSpc>
                <a:spcPts val="3097"/>
              </a:lnSpc>
              <a:spcBef>
                <a:spcPct val="0"/>
              </a:spcBef>
            </a:pPr>
            <a:r>
              <a:rPr lang="en-US" sz="2212">
                <a:solidFill>
                  <a:srgbClr val="000000"/>
                </a:solidFill>
                <a:latin typeface="Open Sans Light"/>
              </a:rPr>
              <a:t>Role: Presenter 2</a:t>
            </a:r>
          </a:p>
        </p:txBody>
      </p:sp>
      <p:sp>
        <p:nvSpPr>
          <p:cNvPr name="TextBox 17" id="17"/>
          <p:cNvSpPr txBox="true"/>
          <p:nvPr/>
        </p:nvSpPr>
        <p:spPr>
          <a:xfrm rot="0">
            <a:off x="1561365" y="5188965"/>
            <a:ext cx="2745634" cy="760694"/>
          </a:xfrm>
          <a:prstGeom prst="rect">
            <a:avLst/>
          </a:prstGeom>
        </p:spPr>
        <p:txBody>
          <a:bodyPr anchor="t" rtlCol="false" tIns="0" lIns="0" bIns="0" rIns="0">
            <a:spAutoFit/>
          </a:bodyPr>
          <a:lstStyle/>
          <a:p>
            <a:pPr>
              <a:lnSpc>
                <a:spcPts val="3097"/>
              </a:lnSpc>
            </a:pPr>
            <a:r>
              <a:rPr lang="en-US" sz="2212">
                <a:solidFill>
                  <a:srgbClr val="000000"/>
                </a:solidFill>
                <a:latin typeface="Open Sans Light Bold"/>
              </a:rPr>
              <a:t>CYNTHIA NJAU</a:t>
            </a:r>
          </a:p>
          <a:p>
            <a:pPr>
              <a:lnSpc>
                <a:spcPts val="3097"/>
              </a:lnSpc>
              <a:spcBef>
                <a:spcPct val="0"/>
              </a:spcBef>
            </a:pPr>
            <a:r>
              <a:rPr lang="en-US" sz="2212">
                <a:solidFill>
                  <a:srgbClr val="000000"/>
                </a:solidFill>
                <a:latin typeface="Open Sans Light"/>
              </a:rPr>
              <a:t>Role: Presenter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0128">
            <a:off x="15532556" y="9681822"/>
            <a:ext cx="3316336" cy="633479"/>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229514" y="975437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47625"/>
              <a:ext cx="609600" cy="657225"/>
            </a:xfrm>
            <a:prstGeom prst="rect">
              <a:avLst/>
            </a:prstGeom>
          </p:spPr>
          <p:txBody>
            <a:bodyPr anchor="ctr" rtlCol="false" tIns="50800" lIns="50800" bIns="50800" rIns="50800"/>
            <a:lstStyle/>
            <a:p>
              <a:pPr algn="ctr">
                <a:lnSpc>
                  <a:spcPts val="3219"/>
                </a:lnSpc>
              </a:pPr>
            </a:p>
          </p:txBody>
        </p:sp>
      </p:grpSp>
      <p:sp>
        <p:nvSpPr>
          <p:cNvPr name="Freeform 8" id="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sp>
        <p:nvSpPr>
          <p:cNvPr name="Freeform 9" id="9"/>
          <p:cNvSpPr/>
          <p:nvPr/>
        </p:nvSpPr>
        <p:spPr>
          <a:xfrm flipH="false" flipV="false" rot="0">
            <a:off x="588012" y="1028762"/>
            <a:ext cx="9852137" cy="8969799"/>
          </a:xfrm>
          <a:custGeom>
            <a:avLst/>
            <a:gdLst/>
            <a:ahLst/>
            <a:cxnLst/>
            <a:rect r="r" b="b" t="t" l="l"/>
            <a:pathLst>
              <a:path h="8969799" w="9852137">
                <a:moveTo>
                  <a:pt x="0" y="0"/>
                </a:moveTo>
                <a:lnTo>
                  <a:pt x="9852137" y="0"/>
                </a:lnTo>
                <a:lnTo>
                  <a:pt x="9852137" y="8969800"/>
                </a:lnTo>
                <a:lnTo>
                  <a:pt x="0" y="8969800"/>
                </a:lnTo>
                <a:lnTo>
                  <a:pt x="0" y="0"/>
                </a:lnTo>
                <a:close/>
              </a:path>
            </a:pathLst>
          </a:custGeom>
          <a:blipFill>
            <a:blip r:embed="rId3"/>
            <a:stretch>
              <a:fillRect l="-5409" t="-1237" r="-1321" b="-1706"/>
            </a:stretch>
          </a:blipFill>
        </p:spPr>
      </p:sp>
      <p:sp>
        <p:nvSpPr>
          <p:cNvPr name="Freeform 10" id="10"/>
          <p:cNvSpPr/>
          <p:nvPr/>
        </p:nvSpPr>
        <p:spPr>
          <a:xfrm flipH="false" flipV="false" rot="0">
            <a:off x="10479582" y="2045718"/>
            <a:ext cx="8164287" cy="1056465"/>
          </a:xfrm>
          <a:custGeom>
            <a:avLst/>
            <a:gdLst/>
            <a:ahLst/>
            <a:cxnLst/>
            <a:rect r="r" b="b" t="t" l="l"/>
            <a:pathLst>
              <a:path h="1056465" w="8164287">
                <a:moveTo>
                  <a:pt x="0" y="0"/>
                </a:moveTo>
                <a:lnTo>
                  <a:pt x="8164287" y="0"/>
                </a:lnTo>
                <a:lnTo>
                  <a:pt x="8164287" y="1056464"/>
                </a:lnTo>
                <a:lnTo>
                  <a:pt x="0" y="1056464"/>
                </a:lnTo>
                <a:lnTo>
                  <a:pt x="0" y="0"/>
                </a:lnTo>
                <a:close/>
              </a:path>
            </a:pathLst>
          </a:custGeom>
          <a:blipFill>
            <a:blip r:embed="rId4"/>
            <a:stretch>
              <a:fillRect l="0" t="0" r="-5677" b="0"/>
            </a:stretch>
          </a:blipFill>
        </p:spPr>
      </p:sp>
      <p:sp>
        <p:nvSpPr>
          <p:cNvPr name="Freeform 11" id="11"/>
          <p:cNvSpPr/>
          <p:nvPr/>
        </p:nvSpPr>
        <p:spPr>
          <a:xfrm flipH="false" flipV="false" rot="0">
            <a:off x="10440149" y="3102182"/>
            <a:ext cx="9344774" cy="737745"/>
          </a:xfrm>
          <a:custGeom>
            <a:avLst/>
            <a:gdLst/>
            <a:ahLst/>
            <a:cxnLst/>
            <a:rect r="r" b="b" t="t" l="l"/>
            <a:pathLst>
              <a:path h="737745" w="9344774">
                <a:moveTo>
                  <a:pt x="0" y="0"/>
                </a:moveTo>
                <a:lnTo>
                  <a:pt x="9344774" y="0"/>
                </a:lnTo>
                <a:lnTo>
                  <a:pt x="9344774" y="737746"/>
                </a:lnTo>
                <a:lnTo>
                  <a:pt x="0" y="737746"/>
                </a:lnTo>
                <a:lnTo>
                  <a:pt x="0" y="0"/>
                </a:lnTo>
                <a:close/>
              </a:path>
            </a:pathLst>
          </a:custGeom>
          <a:blipFill>
            <a:blip r:embed="rId5"/>
            <a:stretch>
              <a:fillRect l="0" t="0" r="0" b="0"/>
            </a:stretch>
          </a:blipFill>
        </p:spPr>
      </p:sp>
      <p:sp>
        <p:nvSpPr>
          <p:cNvPr name="TextBox 12" id="12"/>
          <p:cNvSpPr txBox="true"/>
          <p:nvPr/>
        </p:nvSpPr>
        <p:spPr>
          <a:xfrm rot="0">
            <a:off x="0" y="236074"/>
            <a:ext cx="18288000"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League Spartan"/>
              </a:rPr>
              <a:t>MODEL INFERENCE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0128">
            <a:off x="15532556" y="9681822"/>
            <a:ext cx="3316336" cy="633479"/>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229514" y="975437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47625"/>
              <a:ext cx="609600" cy="657225"/>
            </a:xfrm>
            <a:prstGeom prst="rect">
              <a:avLst/>
            </a:prstGeom>
          </p:spPr>
          <p:txBody>
            <a:bodyPr anchor="ctr" rtlCol="false" tIns="50800" lIns="50800" bIns="50800" rIns="50800"/>
            <a:lstStyle/>
            <a:p>
              <a:pPr algn="ctr">
                <a:lnSpc>
                  <a:spcPts val="3219"/>
                </a:lnSpc>
              </a:pPr>
            </a:p>
          </p:txBody>
        </p:sp>
      </p:grpSp>
      <p:sp>
        <p:nvSpPr>
          <p:cNvPr name="Freeform 8" id="8"/>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sp>
        <p:nvSpPr>
          <p:cNvPr name="TextBox 9" id="9"/>
          <p:cNvSpPr txBox="true"/>
          <p:nvPr/>
        </p:nvSpPr>
        <p:spPr>
          <a:xfrm rot="0">
            <a:off x="0" y="249059"/>
            <a:ext cx="18288000"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League Spartan"/>
              </a:rPr>
              <a:t>MODEL INFERENCE</a:t>
            </a:r>
          </a:p>
        </p:txBody>
      </p:sp>
      <p:grpSp>
        <p:nvGrpSpPr>
          <p:cNvPr name="Group 10" id="10"/>
          <p:cNvGrpSpPr/>
          <p:nvPr/>
        </p:nvGrpSpPr>
        <p:grpSpPr>
          <a:xfrm rot="0">
            <a:off x="1703592" y="2959296"/>
            <a:ext cx="14190344" cy="3340080"/>
            <a:chOff x="0" y="0"/>
            <a:chExt cx="18920459" cy="4453440"/>
          </a:xfrm>
        </p:grpSpPr>
        <p:sp>
          <p:nvSpPr>
            <p:cNvPr name="Freeform 11" id="11"/>
            <p:cNvSpPr/>
            <p:nvPr/>
          </p:nvSpPr>
          <p:spPr>
            <a:xfrm flipH="false" flipV="false" rot="0">
              <a:off x="0" y="0"/>
              <a:ext cx="18920459" cy="2376942"/>
            </a:xfrm>
            <a:custGeom>
              <a:avLst/>
              <a:gdLst/>
              <a:ahLst/>
              <a:cxnLst/>
              <a:rect r="r" b="b" t="t" l="l"/>
              <a:pathLst>
                <a:path h="2376942" w="18920459">
                  <a:moveTo>
                    <a:pt x="0" y="0"/>
                  </a:moveTo>
                  <a:lnTo>
                    <a:pt x="18920459" y="0"/>
                  </a:lnTo>
                  <a:lnTo>
                    <a:pt x="18920459" y="2376942"/>
                  </a:lnTo>
                  <a:lnTo>
                    <a:pt x="0" y="2376942"/>
                  </a:lnTo>
                  <a:lnTo>
                    <a:pt x="0" y="0"/>
                  </a:lnTo>
                  <a:close/>
                </a:path>
              </a:pathLst>
            </a:custGeom>
            <a:blipFill>
              <a:blip r:embed="rId3"/>
              <a:stretch>
                <a:fillRect l="0" t="0" r="0" b="0"/>
              </a:stretch>
            </a:blipFill>
          </p:spPr>
        </p:sp>
        <p:sp>
          <p:nvSpPr>
            <p:cNvPr name="Freeform 12" id="12"/>
            <p:cNvSpPr/>
            <p:nvPr/>
          </p:nvSpPr>
          <p:spPr>
            <a:xfrm flipH="false" flipV="false" rot="0">
              <a:off x="0" y="2398946"/>
              <a:ext cx="18920459" cy="2054494"/>
            </a:xfrm>
            <a:custGeom>
              <a:avLst/>
              <a:gdLst/>
              <a:ahLst/>
              <a:cxnLst/>
              <a:rect r="r" b="b" t="t" l="l"/>
              <a:pathLst>
                <a:path h="2054494" w="18920459">
                  <a:moveTo>
                    <a:pt x="0" y="0"/>
                  </a:moveTo>
                  <a:lnTo>
                    <a:pt x="18920459" y="0"/>
                  </a:lnTo>
                  <a:lnTo>
                    <a:pt x="18920459" y="2054494"/>
                  </a:lnTo>
                  <a:lnTo>
                    <a:pt x="0" y="2054494"/>
                  </a:lnTo>
                  <a:lnTo>
                    <a:pt x="0" y="0"/>
                  </a:lnTo>
                  <a:close/>
                </a:path>
              </a:pathLst>
            </a:custGeom>
            <a:blipFill>
              <a:blip r:embed="rId4"/>
              <a:stretch>
                <a:fillRect l="0" t="0" r="0" b="0"/>
              </a:stretch>
            </a:blipFill>
          </p:spPr>
        </p:sp>
      </p:grpSp>
      <p:sp>
        <p:nvSpPr>
          <p:cNvPr name="TextBox 13" id="13"/>
          <p:cNvSpPr txBox="true"/>
          <p:nvPr/>
        </p:nvSpPr>
        <p:spPr>
          <a:xfrm rot="0">
            <a:off x="1703592" y="1603310"/>
            <a:ext cx="10922645"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Light Bold"/>
              </a:rPr>
              <a:t>Using our model  to predict other currency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6508"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80669"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91079"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29444" y="480176"/>
            <a:ext cx="17829112"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SUMMARY AND CHALLENGES</a:t>
            </a:r>
          </a:p>
        </p:txBody>
      </p:sp>
      <p:sp>
        <p:nvSpPr>
          <p:cNvPr name="TextBox 12" id="12"/>
          <p:cNvSpPr txBox="true"/>
          <p:nvPr/>
        </p:nvSpPr>
        <p:spPr>
          <a:xfrm rot="0">
            <a:off x="629072" y="1718426"/>
            <a:ext cx="17029856" cy="7034509"/>
          </a:xfrm>
          <a:prstGeom prst="rect">
            <a:avLst/>
          </a:prstGeom>
        </p:spPr>
        <p:txBody>
          <a:bodyPr anchor="t" rtlCol="false" tIns="0" lIns="0" bIns="0" rIns="0">
            <a:spAutoFit/>
          </a:bodyPr>
          <a:lstStyle/>
          <a:p>
            <a:pPr algn="just">
              <a:lnSpc>
                <a:spcPts val="6485"/>
              </a:lnSpc>
            </a:pPr>
            <a:r>
              <a:rPr lang="en-US" sz="3242">
                <a:solidFill>
                  <a:srgbClr val="000000"/>
                </a:solidFill>
                <a:latin typeface="Arimo"/>
              </a:rPr>
              <a:t>At the end of the project, our team was able to develop a linear regression model that can reliably predict the exchange rate value of any currency based on the data using the make_prediction function. </a:t>
            </a:r>
          </a:p>
          <a:p>
            <a:pPr algn="just">
              <a:lnSpc>
                <a:spcPts val="6485"/>
              </a:lnSpc>
            </a:pPr>
            <a:r>
              <a:rPr lang="en-US" sz="3242">
                <a:solidFill>
                  <a:srgbClr val="000000"/>
                </a:solidFill>
                <a:latin typeface="Arimo"/>
              </a:rPr>
              <a:t>However, due to a variety of factors that influence foreign currency rates, such as political events, economic issues, inflation, market sentiment, and even war, a sudden rise or fall in the rate may occur, affecting the accuracy(ies) of the projection.</a:t>
            </a:r>
          </a:p>
          <a:p>
            <a:pPr algn="just">
              <a:lnSpc>
                <a:spcPts val="6485"/>
              </a:lnSpc>
            </a:pPr>
            <a:r>
              <a:rPr lang="en-US" sz="3242">
                <a:solidFill>
                  <a:srgbClr val="000000"/>
                </a:solidFill>
                <a:latin typeface="Arimo"/>
              </a:rPr>
              <a:t>Furthermore, the presence of missing values, discrepancies, or inaccuracies may impair the prediction's accuracy.</a:t>
            </a:r>
          </a:p>
          <a:p>
            <a:pPr algn="ctr">
              <a:lnSpc>
                <a:spcPts val="2971"/>
              </a:lnSpc>
              <a:spcBef>
                <a:spcPct val="0"/>
              </a:spcBef>
            </a:pPr>
          </a:p>
        </p:txBody>
      </p:sp>
      <p:sp>
        <p:nvSpPr>
          <p:cNvPr name="Freeform 13" id="13"/>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6508"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80669"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91079"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0580377">
            <a:off x="15356212" y="-1747422"/>
            <a:ext cx="19960822" cy="20482187"/>
          </a:xfrm>
          <a:custGeom>
            <a:avLst/>
            <a:gdLst/>
            <a:ahLst/>
            <a:cxnLst/>
            <a:rect r="r" b="b" t="t" l="l"/>
            <a:pathLst>
              <a:path h="20482187" w="19960822">
                <a:moveTo>
                  <a:pt x="0" y="0"/>
                </a:moveTo>
                <a:lnTo>
                  <a:pt x="19960822" y="0"/>
                </a:lnTo>
                <a:lnTo>
                  <a:pt x="19960822" y="20482187"/>
                </a:lnTo>
                <a:lnTo>
                  <a:pt x="0" y="20482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9444" y="664423"/>
            <a:ext cx="17829112"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PROJECT LINKS</a:t>
            </a:r>
          </a:p>
        </p:txBody>
      </p:sp>
      <p:sp>
        <p:nvSpPr>
          <p:cNvPr name="TextBox 13" id="13"/>
          <p:cNvSpPr txBox="true"/>
          <p:nvPr/>
        </p:nvSpPr>
        <p:spPr>
          <a:xfrm rot="0">
            <a:off x="557814" y="1672785"/>
            <a:ext cx="22116460" cy="5562414"/>
          </a:xfrm>
          <a:prstGeom prst="rect">
            <a:avLst/>
          </a:prstGeom>
        </p:spPr>
        <p:txBody>
          <a:bodyPr anchor="t" rtlCol="false" tIns="0" lIns="0" bIns="0" rIns="0">
            <a:spAutoFit/>
          </a:bodyPr>
          <a:lstStyle/>
          <a:p>
            <a:pPr algn="just">
              <a:lnSpc>
                <a:spcPts val="7800"/>
              </a:lnSpc>
            </a:pPr>
            <a:r>
              <a:rPr lang="en-US" sz="3900">
                <a:solidFill>
                  <a:srgbClr val="000000"/>
                </a:solidFill>
                <a:latin typeface="Arimo"/>
              </a:rPr>
              <a:t>The links below provide access to additional details of the project:</a:t>
            </a:r>
          </a:p>
          <a:p>
            <a:pPr algn="just">
              <a:lnSpc>
                <a:spcPts val="7187"/>
              </a:lnSpc>
            </a:pPr>
          </a:p>
          <a:p>
            <a:pPr algn="just" marL="775906" indent="-387953" lvl="1">
              <a:lnSpc>
                <a:spcPts val="7187"/>
              </a:lnSpc>
              <a:buFont typeface="Arial"/>
              <a:buChar char="•"/>
            </a:pPr>
            <a:r>
              <a:rPr lang="en-US" sz="3593" u="sng">
                <a:solidFill>
                  <a:srgbClr val="000000"/>
                </a:solidFill>
                <a:latin typeface="Arimo"/>
                <a:hlinkClick r:id="rId4" tooltip="https://github.com/Dotzyman/Tensorflow-Capstone"/>
              </a:rPr>
              <a:t>https://github.com/Dotzyman/Tensorflow-Capstone</a:t>
            </a:r>
          </a:p>
          <a:p>
            <a:pPr algn="just" marL="775906" indent="-387953" lvl="1">
              <a:lnSpc>
                <a:spcPts val="7187"/>
              </a:lnSpc>
              <a:buFont typeface="Arial"/>
              <a:buChar char="•"/>
            </a:pPr>
            <a:r>
              <a:rPr lang="en-US" sz="3593" u="sng">
                <a:solidFill>
                  <a:srgbClr val="000000"/>
                </a:solidFill>
                <a:latin typeface="Arimo"/>
                <a:hlinkClick r:id="rId5" tooltip="https://www.canva.com/design/DAFmCx16IF0/K41V0yDC-Cdn7R7Yh5M75w/view?utm_content=DAFmCx16IF0&amp;utm_campaign=designshare&amp;utm_medium=link&amp;utm_source=publishsharelink"/>
              </a:rPr>
              <a:t>Canva</a:t>
            </a:r>
          </a:p>
          <a:p>
            <a:pPr algn="just" marL="775906" indent="-387953" lvl="1">
              <a:lnSpc>
                <a:spcPts val="7187"/>
              </a:lnSpc>
              <a:buFont typeface="Arial"/>
              <a:buChar char="•"/>
            </a:pPr>
            <a:r>
              <a:rPr lang="en-US" sz="3593">
                <a:solidFill>
                  <a:srgbClr val="000000"/>
                </a:solidFill>
                <a:latin typeface="Arimo"/>
              </a:rPr>
              <a:t>Foreign Exchange Prediction Article by Team </a:t>
            </a:r>
            <a:r>
              <a:rPr lang="en-US" sz="3593" u="sng">
                <a:solidFill>
                  <a:srgbClr val="000000"/>
                </a:solidFill>
                <a:latin typeface="Arimo"/>
                <a:hlinkClick r:id="rId6" tooltip="https://drive.google.com/drive/folders/1WlCszY28vAmLHQeQqP6XUmumSUhtu7x8"/>
              </a:rPr>
              <a:t>Tensorflow</a:t>
            </a:r>
          </a:p>
          <a:p>
            <a:pPr algn="ctr">
              <a:lnSpc>
                <a:spcPts val="3380"/>
              </a:lnSpc>
            </a:pPr>
          </a:p>
          <a:p>
            <a:pPr algn="ctr">
              <a:lnSpc>
                <a:spcPts val="3380"/>
              </a:lnSpc>
              <a:spcBef>
                <a:spcPct val="0"/>
              </a:spcBef>
            </a:pPr>
          </a:p>
        </p:txBody>
      </p:sp>
      <p:sp>
        <p:nvSpPr>
          <p:cNvPr name="Freeform 14" id="14"/>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61643">
            <a:off x="16904758" y="-3680908"/>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4119852" y="-4117712"/>
            <a:ext cx="10476472" cy="18711895"/>
            <a:chOff x="0" y="0"/>
            <a:chExt cx="2759235" cy="4928236"/>
          </a:xfrm>
        </p:grpSpPr>
        <p:sp>
          <p:nvSpPr>
            <p:cNvPr name="Freeform 6" id="6"/>
            <p:cNvSpPr/>
            <p:nvPr/>
          </p:nvSpPr>
          <p:spPr>
            <a:xfrm flipH="false" flipV="false" rot="0">
              <a:off x="0" y="0"/>
              <a:ext cx="2759235" cy="4928236"/>
            </a:xfrm>
            <a:custGeom>
              <a:avLst/>
              <a:gdLst/>
              <a:ahLst/>
              <a:cxnLst/>
              <a:rect r="r" b="b" t="t" l="l"/>
              <a:pathLst>
                <a:path h="4928236" w="2759235">
                  <a:moveTo>
                    <a:pt x="0" y="0"/>
                  </a:moveTo>
                  <a:lnTo>
                    <a:pt x="2759235" y="0"/>
                  </a:lnTo>
                  <a:lnTo>
                    <a:pt x="2759235" y="4928236"/>
                  </a:lnTo>
                  <a:lnTo>
                    <a:pt x="0" y="4928236"/>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6508" y="9447772"/>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389497"/>
            <a:ext cx="18285859" cy="790575"/>
          </a:xfrm>
          <a:prstGeom prst="rect">
            <a:avLst/>
          </a:prstGeom>
        </p:spPr>
        <p:txBody>
          <a:bodyPr anchor="t" rtlCol="false" tIns="0" lIns="0" bIns="0" rIns="0">
            <a:spAutoFit/>
          </a:bodyPr>
          <a:lstStyle/>
          <a:p>
            <a:pPr algn="ctr">
              <a:lnSpc>
                <a:spcPts val="5999"/>
              </a:lnSpc>
            </a:pPr>
            <a:r>
              <a:rPr lang="en-US" sz="5999">
                <a:solidFill>
                  <a:srgbClr val="040506"/>
                </a:solidFill>
                <a:latin typeface="League Spartan"/>
              </a:rPr>
              <a:t>PROBLEM STATEMENT  </a:t>
            </a:r>
          </a:p>
        </p:txBody>
      </p:sp>
      <p:grpSp>
        <p:nvGrpSpPr>
          <p:cNvPr name="Group 12" id="12"/>
          <p:cNvGrpSpPr/>
          <p:nvPr/>
        </p:nvGrpSpPr>
        <p:grpSpPr>
          <a:xfrm rot="0">
            <a:off x="15927089" y="419614"/>
            <a:ext cx="2664422" cy="1218172"/>
            <a:chOff x="0" y="0"/>
            <a:chExt cx="483446" cy="221031"/>
          </a:xfrm>
        </p:grpSpPr>
        <p:sp>
          <p:nvSpPr>
            <p:cNvPr name="Freeform 13" id="13"/>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14" id="1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36508" y="9637244"/>
            <a:ext cx="8313405" cy="1258842"/>
            <a:chOff x="0" y="0"/>
            <a:chExt cx="11084540" cy="1678456"/>
          </a:xfrm>
        </p:grpSpPr>
        <p:grpSp>
          <p:nvGrpSpPr>
            <p:cNvPr name="Group 16" id="16"/>
            <p:cNvGrpSpPr/>
            <p:nvPr/>
          </p:nvGrpSpPr>
          <p:grpSpPr>
            <a:xfrm rot="0">
              <a:off x="0" y="54227"/>
              <a:ext cx="3552563" cy="1624229"/>
              <a:chOff x="0" y="0"/>
              <a:chExt cx="483446" cy="221031"/>
            </a:xfrm>
          </p:grpSpPr>
          <p:sp>
            <p:nvSpPr>
              <p:cNvPr name="Freeform 17" id="17"/>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8" id="1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531977" y="0"/>
              <a:ext cx="3552563" cy="1624229"/>
              <a:chOff x="0" y="0"/>
              <a:chExt cx="483446" cy="221031"/>
            </a:xfrm>
          </p:grpSpPr>
          <p:sp>
            <p:nvSpPr>
              <p:cNvPr name="Freeform 20" id="20"/>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21" id="2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755121" y="0"/>
              <a:ext cx="5857943" cy="1118971"/>
              <a:chOff x="0" y="0"/>
              <a:chExt cx="1157124" cy="221031"/>
            </a:xfrm>
          </p:grpSpPr>
          <p:sp>
            <p:nvSpPr>
              <p:cNvPr name="Freeform 23" id="2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24" id="2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sp>
        <p:nvSpPr>
          <p:cNvPr name="TextBox 25" id="25"/>
          <p:cNvSpPr txBox="true"/>
          <p:nvPr/>
        </p:nvSpPr>
        <p:spPr>
          <a:xfrm rot="0">
            <a:off x="905895" y="1122922"/>
            <a:ext cx="16476210" cy="8324850"/>
          </a:xfrm>
          <a:prstGeom prst="rect">
            <a:avLst/>
          </a:prstGeom>
        </p:spPr>
        <p:txBody>
          <a:bodyPr anchor="t" rtlCol="false" tIns="0" lIns="0" bIns="0" rIns="0">
            <a:spAutoFit/>
          </a:bodyPr>
          <a:lstStyle/>
          <a:p>
            <a:pPr algn="just">
              <a:lnSpc>
                <a:spcPts val="6000"/>
              </a:lnSpc>
            </a:pPr>
            <a:r>
              <a:rPr lang="en-US" sz="3000">
                <a:solidFill>
                  <a:srgbClr val="040506"/>
                </a:solidFill>
                <a:latin typeface="Arimo"/>
              </a:rPr>
              <a:t>The climbing rates of international and financial developments have been pegged to the exchange rate for some time now. Therefore, understanding and accurately forecasting the foreign exchange rates is crucial especially for businesses, investors, and policymakers for economic growth. </a:t>
            </a:r>
          </a:p>
          <a:p>
            <a:pPr algn="just">
              <a:lnSpc>
                <a:spcPts val="6000"/>
              </a:lnSpc>
            </a:pPr>
            <a:r>
              <a:rPr lang="en-US" sz="3000">
                <a:solidFill>
                  <a:srgbClr val="040506"/>
                </a:solidFill>
                <a:latin typeface="Arimo"/>
              </a:rPr>
              <a:t>Therefore, the aim of this project is to: </a:t>
            </a:r>
          </a:p>
          <a:p>
            <a:pPr algn="just" marL="647700" indent="-323850" lvl="1">
              <a:lnSpc>
                <a:spcPts val="6000"/>
              </a:lnSpc>
              <a:buFont typeface="Arial"/>
              <a:buChar char="•"/>
            </a:pPr>
            <a:r>
              <a:rPr lang="en-US" sz="3000">
                <a:solidFill>
                  <a:srgbClr val="040506"/>
                </a:solidFill>
                <a:latin typeface="Arimo"/>
              </a:rPr>
              <a:t>To identify underlying</a:t>
            </a:r>
            <a:r>
              <a:rPr lang="en-US" sz="3000">
                <a:solidFill>
                  <a:srgbClr val="040506"/>
                </a:solidFill>
                <a:latin typeface="Arimo"/>
              </a:rPr>
              <a:t> patterns such as trend, seasonality, and cyclicity that may exist in the data (using China - Yuan per US Dollar as a case study).</a:t>
            </a:r>
          </a:p>
          <a:p>
            <a:pPr algn="just" marL="647700" indent="-323850" lvl="1">
              <a:lnSpc>
                <a:spcPts val="6000"/>
              </a:lnSpc>
              <a:buFont typeface="Arial"/>
              <a:buChar char="•"/>
            </a:pPr>
            <a:r>
              <a:rPr lang="en-US" sz="3000">
                <a:solidFill>
                  <a:srgbClr val="040506"/>
                </a:solidFill>
                <a:latin typeface="Arimo"/>
              </a:rPr>
              <a:t>To forecast and/or predict future value rates of China - Yuan per USD.</a:t>
            </a:r>
          </a:p>
          <a:p>
            <a:pPr algn="just" marL="647700" indent="-323850" lvl="1">
              <a:lnSpc>
                <a:spcPts val="6000"/>
              </a:lnSpc>
              <a:buFont typeface="Arial"/>
              <a:buChar char="•"/>
            </a:pPr>
            <a:r>
              <a:rPr lang="en-US" sz="3000">
                <a:solidFill>
                  <a:srgbClr val="040506"/>
                </a:solidFill>
                <a:latin typeface="Arimo"/>
              </a:rPr>
              <a:t>To  compare and evaluate the actual rates of this currency with the forecasted value rates.</a:t>
            </a:r>
          </a:p>
          <a:p>
            <a:pPr algn="just" marL="647700" indent="-323850" lvl="1">
              <a:lnSpc>
                <a:spcPts val="6000"/>
              </a:lnSpc>
              <a:buFont typeface="Arial"/>
              <a:buChar char="•"/>
            </a:pPr>
            <a:r>
              <a:rPr lang="en-US" sz="3000">
                <a:solidFill>
                  <a:srgbClr val="040506"/>
                </a:solidFill>
                <a:latin typeface="Arimo"/>
              </a:rPr>
              <a:t>Build a function that can forecast and evaluate any foreign exchange currency rate present in the data.</a:t>
            </a:r>
          </a:p>
        </p:txBody>
      </p:sp>
      <p:sp>
        <p:nvSpPr>
          <p:cNvPr name="Freeform 26" id="26"/>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37365" y="1093482"/>
            <a:ext cx="16821935" cy="7562850"/>
          </a:xfrm>
          <a:prstGeom prst="rect">
            <a:avLst/>
          </a:prstGeom>
        </p:spPr>
        <p:txBody>
          <a:bodyPr anchor="t" rtlCol="false" tIns="0" lIns="0" bIns="0" rIns="0">
            <a:spAutoFit/>
          </a:bodyPr>
          <a:lstStyle/>
          <a:p>
            <a:pPr algn="just" marL="647700" indent="-323850" lvl="1">
              <a:lnSpc>
                <a:spcPts val="6000"/>
              </a:lnSpc>
              <a:buFont typeface="Arial"/>
              <a:buChar char="•"/>
            </a:pPr>
            <a:r>
              <a:rPr lang="en-US" sz="3000">
                <a:solidFill>
                  <a:srgbClr val="040506"/>
                </a:solidFill>
                <a:latin typeface="Arimo"/>
              </a:rPr>
              <a:t>Time series models:  These models capture the temporal dependencies and historical patterns in exchange rate data.</a:t>
            </a:r>
          </a:p>
          <a:p>
            <a:pPr algn="just" marL="647700" indent="-323850" lvl="1">
              <a:lnSpc>
                <a:spcPts val="6000"/>
              </a:lnSpc>
              <a:buFont typeface="Arial"/>
              <a:buChar char="•"/>
            </a:pPr>
            <a:r>
              <a:rPr lang="en-US" sz="3000">
                <a:solidFill>
                  <a:srgbClr val="040506"/>
                </a:solidFill>
                <a:latin typeface="Arimo"/>
              </a:rPr>
              <a:t>Regression models: These models can help identify the factors that have a significant impact on exchange rate movements.</a:t>
            </a:r>
          </a:p>
          <a:p>
            <a:pPr algn="just" marL="647700" indent="-323850" lvl="1">
              <a:lnSpc>
                <a:spcPts val="6000"/>
              </a:lnSpc>
              <a:buFont typeface="Arial"/>
              <a:buChar char="•"/>
            </a:pPr>
            <a:r>
              <a:rPr lang="en-US" sz="3000">
                <a:solidFill>
                  <a:srgbClr val="040506"/>
                </a:solidFill>
                <a:latin typeface="Arimo"/>
              </a:rPr>
              <a:t>Artificial Neural Networks (ANN) Neural networks, including feedforward and recurrent architectures, have been utilized for exchange rate prediction</a:t>
            </a:r>
          </a:p>
          <a:p>
            <a:pPr algn="just" marL="647700" indent="-323850" lvl="1">
              <a:lnSpc>
                <a:spcPts val="6000"/>
              </a:lnSpc>
              <a:buFont typeface="Arial"/>
              <a:buChar char="•"/>
            </a:pPr>
            <a:r>
              <a:rPr lang="en-US" sz="3000">
                <a:solidFill>
                  <a:srgbClr val="040506"/>
                </a:solidFill>
                <a:latin typeface="Arimo"/>
              </a:rPr>
              <a:t>Support Vector Machines (SVM) is a popular machine learning algorithm used for exchange rate prediction</a:t>
            </a:r>
          </a:p>
          <a:p>
            <a:pPr algn="just" marL="647700" indent="-323850" lvl="1">
              <a:lnSpc>
                <a:spcPts val="6000"/>
              </a:lnSpc>
              <a:buFont typeface="Arial"/>
              <a:buChar char="•"/>
            </a:pPr>
            <a:r>
              <a:rPr lang="en-US" sz="3000">
                <a:solidFill>
                  <a:srgbClr val="040506"/>
                </a:solidFill>
                <a:latin typeface="Arimo"/>
              </a:rPr>
              <a:t>Deep learning models: These models can capture temporal dependencies and handle sequential data effectively.</a:t>
            </a:r>
          </a:p>
        </p:txBody>
      </p:sp>
      <p:sp>
        <p:nvSpPr>
          <p:cNvPr name="TextBox 3" id="3"/>
          <p:cNvSpPr txBox="true"/>
          <p:nvPr/>
        </p:nvSpPr>
        <p:spPr>
          <a:xfrm rot="0">
            <a:off x="0" y="391433"/>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EXISTING SOLUTIONS </a:t>
            </a:r>
          </a:p>
        </p:txBody>
      </p:sp>
      <p:sp>
        <p:nvSpPr>
          <p:cNvPr name="Freeform 4" id="4"/>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grpSp>
        <p:nvGrpSpPr>
          <p:cNvPr name="Group 5" id="5"/>
          <p:cNvGrpSpPr/>
          <p:nvPr/>
        </p:nvGrpSpPr>
        <p:grpSpPr>
          <a:xfrm rot="0">
            <a:off x="-963173" y="9494160"/>
            <a:ext cx="8313405" cy="1258842"/>
            <a:chOff x="0" y="0"/>
            <a:chExt cx="11084540" cy="1678456"/>
          </a:xfrm>
        </p:grpSpPr>
        <p:grpSp>
          <p:nvGrpSpPr>
            <p:cNvPr name="Group 6" id="6"/>
            <p:cNvGrpSpPr/>
            <p:nvPr/>
          </p:nvGrpSpPr>
          <p:grpSpPr>
            <a:xfrm rot="0">
              <a:off x="0" y="54227"/>
              <a:ext cx="3552563" cy="1624229"/>
              <a:chOff x="0" y="0"/>
              <a:chExt cx="483446" cy="221031"/>
            </a:xfrm>
          </p:grpSpPr>
          <p:sp>
            <p:nvSpPr>
              <p:cNvPr name="Freeform 7" id="7"/>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531977" y="0"/>
              <a:ext cx="3552563" cy="1624229"/>
              <a:chOff x="0" y="0"/>
              <a:chExt cx="483446" cy="221031"/>
            </a:xfrm>
          </p:grpSpPr>
          <p:sp>
            <p:nvSpPr>
              <p:cNvPr name="Freeform 10" id="10"/>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55121" y="0"/>
              <a:ext cx="5857943" cy="1118971"/>
              <a:chOff x="0" y="0"/>
              <a:chExt cx="1157124" cy="221031"/>
            </a:xfrm>
          </p:grpSpPr>
          <p:sp>
            <p:nvSpPr>
              <p:cNvPr name="Freeform 13" id="1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4" id="1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418005"/>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OUR APPROACH </a:t>
            </a:r>
          </a:p>
        </p:txBody>
      </p:sp>
      <p:sp>
        <p:nvSpPr>
          <p:cNvPr name="TextBox 3" id="3"/>
          <p:cNvSpPr txBox="true"/>
          <p:nvPr/>
        </p:nvSpPr>
        <p:spPr>
          <a:xfrm rot="0">
            <a:off x="1285182" y="1503023"/>
            <a:ext cx="15717635" cy="5799417"/>
          </a:xfrm>
          <a:prstGeom prst="rect">
            <a:avLst/>
          </a:prstGeom>
        </p:spPr>
        <p:txBody>
          <a:bodyPr anchor="t" rtlCol="false" tIns="0" lIns="0" bIns="0" rIns="0">
            <a:spAutoFit/>
          </a:bodyPr>
          <a:lstStyle/>
          <a:p>
            <a:pPr>
              <a:lnSpc>
                <a:spcPts val="7764"/>
              </a:lnSpc>
            </a:pPr>
            <a:r>
              <a:rPr lang="en-US" sz="3882">
                <a:solidFill>
                  <a:srgbClr val="000000"/>
                </a:solidFill>
                <a:latin typeface="Arimo"/>
              </a:rPr>
              <a:t>This project explored various perceptions such as:</a:t>
            </a:r>
          </a:p>
          <a:p>
            <a:pPr algn="just" marL="838171" indent="-419085" lvl="1">
              <a:lnSpc>
                <a:spcPts val="7764"/>
              </a:lnSpc>
              <a:buFont typeface="Arial"/>
              <a:buChar char="•"/>
            </a:pPr>
            <a:r>
              <a:rPr lang="en-US" sz="3882">
                <a:solidFill>
                  <a:srgbClr val="000000"/>
                </a:solidFill>
                <a:latin typeface="Arimo"/>
              </a:rPr>
              <a:t>Restructuring the dataset for time series analysis.</a:t>
            </a:r>
          </a:p>
          <a:p>
            <a:pPr algn="just" marL="838171" indent="-419085" lvl="1">
              <a:lnSpc>
                <a:spcPts val="7764"/>
              </a:lnSpc>
              <a:buFont typeface="Arial"/>
              <a:buChar char="•"/>
            </a:pPr>
            <a:r>
              <a:rPr lang="en-US" sz="3882">
                <a:solidFill>
                  <a:srgbClr val="000000"/>
                </a:solidFill>
                <a:latin typeface="Arimo"/>
              </a:rPr>
              <a:t>Selecting three commonly used model for time series training and selecting a model with the best performance.</a:t>
            </a:r>
          </a:p>
          <a:p>
            <a:pPr algn="just" marL="838171" indent="-419085" lvl="1">
              <a:lnSpc>
                <a:spcPts val="7764"/>
              </a:lnSpc>
              <a:buFont typeface="Arial"/>
              <a:buChar char="•"/>
            </a:pPr>
            <a:r>
              <a:rPr lang="en-US" sz="3882">
                <a:solidFill>
                  <a:srgbClr val="000000"/>
                </a:solidFill>
                <a:latin typeface="Arimo"/>
              </a:rPr>
              <a:t>Creating several functions for code reusability for different currencies in the dataset.</a:t>
            </a:r>
          </a:p>
        </p:txBody>
      </p:sp>
      <p:sp>
        <p:nvSpPr>
          <p:cNvPr name="Freeform 4" id="4"/>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2"/>
            <a:stretch>
              <a:fillRect l="0" t="0" r="0" b="0"/>
            </a:stretch>
          </a:blipFill>
        </p:spPr>
      </p:sp>
      <p:grpSp>
        <p:nvGrpSpPr>
          <p:cNvPr name="Group 5" id="5"/>
          <p:cNvGrpSpPr/>
          <p:nvPr/>
        </p:nvGrpSpPr>
        <p:grpSpPr>
          <a:xfrm rot="0">
            <a:off x="-997537" y="9515241"/>
            <a:ext cx="8313405" cy="1258842"/>
            <a:chOff x="0" y="0"/>
            <a:chExt cx="11084540" cy="1678456"/>
          </a:xfrm>
        </p:grpSpPr>
        <p:grpSp>
          <p:nvGrpSpPr>
            <p:cNvPr name="Group 6" id="6"/>
            <p:cNvGrpSpPr/>
            <p:nvPr/>
          </p:nvGrpSpPr>
          <p:grpSpPr>
            <a:xfrm rot="0">
              <a:off x="0" y="54227"/>
              <a:ext cx="3552563" cy="1624229"/>
              <a:chOff x="0" y="0"/>
              <a:chExt cx="483446" cy="221031"/>
            </a:xfrm>
          </p:grpSpPr>
          <p:sp>
            <p:nvSpPr>
              <p:cNvPr name="Freeform 7" id="7"/>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531977" y="0"/>
              <a:ext cx="3552563" cy="1624229"/>
              <a:chOff x="0" y="0"/>
              <a:chExt cx="483446" cy="221031"/>
            </a:xfrm>
          </p:grpSpPr>
          <p:sp>
            <p:nvSpPr>
              <p:cNvPr name="Freeform 10" id="10"/>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55121" y="0"/>
              <a:ext cx="5857943" cy="1118971"/>
              <a:chOff x="0" y="0"/>
              <a:chExt cx="1157124" cy="221031"/>
            </a:xfrm>
          </p:grpSpPr>
          <p:sp>
            <p:nvSpPr>
              <p:cNvPr name="Freeform 13" id="1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14" id="1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710424" y="7476061"/>
            <a:ext cx="11881594" cy="3564478"/>
          </a:xfrm>
          <a:custGeom>
            <a:avLst/>
            <a:gdLst/>
            <a:ahLst/>
            <a:cxnLst/>
            <a:rect r="r" b="b" t="t" l="l"/>
            <a:pathLst>
              <a:path h="3564478" w="11881594">
                <a:moveTo>
                  <a:pt x="11881593" y="0"/>
                </a:moveTo>
                <a:lnTo>
                  <a:pt x="0" y="0"/>
                </a:lnTo>
                <a:lnTo>
                  <a:pt x="0" y="3564478"/>
                </a:lnTo>
                <a:lnTo>
                  <a:pt x="11881593" y="3564478"/>
                </a:lnTo>
                <a:lnTo>
                  <a:pt x="118815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42819"/>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DATASET DESCRIPTION</a:t>
            </a:r>
          </a:p>
        </p:txBody>
      </p:sp>
      <p:sp>
        <p:nvSpPr>
          <p:cNvPr name="TextBox 4" id="4"/>
          <p:cNvSpPr txBox="true"/>
          <p:nvPr/>
        </p:nvSpPr>
        <p:spPr>
          <a:xfrm rot="0">
            <a:off x="845251" y="1492137"/>
            <a:ext cx="16597498" cy="6296315"/>
          </a:xfrm>
          <a:prstGeom prst="rect">
            <a:avLst/>
          </a:prstGeom>
        </p:spPr>
        <p:txBody>
          <a:bodyPr anchor="t" rtlCol="false" tIns="0" lIns="0" bIns="0" rIns="0">
            <a:spAutoFit/>
          </a:bodyPr>
          <a:lstStyle/>
          <a:p>
            <a:pPr algn="just" marL="775800" indent="-387900" lvl="1">
              <a:lnSpc>
                <a:spcPts val="7186"/>
              </a:lnSpc>
              <a:buFont typeface="Arial"/>
              <a:buChar char="•"/>
            </a:pPr>
            <a:r>
              <a:rPr lang="en-US" sz="3593">
                <a:solidFill>
                  <a:srgbClr val="040506"/>
                </a:solidFill>
                <a:latin typeface="Arimo"/>
              </a:rPr>
              <a:t>The dataset was generated from the Federal Reserve's Download Data Program by Bruno Luiz Ferreira and was obtained via </a:t>
            </a:r>
            <a:r>
              <a:rPr lang="en-US" sz="3593">
                <a:solidFill>
                  <a:srgbClr val="040506"/>
                </a:solidFill>
                <a:latin typeface="Arimo"/>
                <a:hlinkClick r:id="rId4" tooltip="https://www.kaggle.com/datasets/brunotly/foreign-exchange-rates-per-dollar-20002019"/>
              </a:rPr>
              <a:t>kaggle</a:t>
            </a:r>
            <a:r>
              <a:rPr lang="en-US" sz="3593">
                <a:solidFill>
                  <a:srgbClr val="040506"/>
                </a:solidFill>
                <a:latin typeface="Arimo"/>
              </a:rPr>
              <a:t>. </a:t>
            </a:r>
          </a:p>
          <a:p>
            <a:pPr algn="just" marL="775800" indent="-387900" lvl="1">
              <a:lnSpc>
                <a:spcPts val="7186"/>
              </a:lnSpc>
              <a:buFont typeface="Arial"/>
              <a:buChar char="•"/>
            </a:pPr>
            <a:r>
              <a:rPr lang="en-US" sz="3593">
                <a:solidFill>
                  <a:srgbClr val="040506"/>
                </a:solidFill>
                <a:latin typeface="Arimo"/>
              </a:rPr>
              <a:t>Bruno, however, made some changes in the dataset such as header simplifications and inversions of base currency to dollar. </a:t>
            </a:r>
          </a:p>
          <a:p>
            <a:pPr algn="just" marL="775800" indent="-387900" lvl="1">
              <a:lnSpc>
                <a:spcPts val="7186"/>
              </a:lnSpc>
              <a:buFont typeface="Arial"/>
              <a:buChar char="•"/>
            </a:pPr>
            <a:r>
              <a:rPr lang="en-US" sz="3593">
                <a:solidFill>
                  <a:srgbClr val="040506"/>
                </a:solidFill>
                <a:latin typeface="Arimo"/>
              </a:rPr>
              <a:t>The dataset focuses on foreign exchange rates from 2000 to 2019, featuring 22 different currency exchange rate such as the Austrailian Dollar per USD, British pounds per USD, Candian dollars to USD, among many others.  </a:t>
            </a:r>
          </a:p>
        </p:txBody>
      </p:sp>
      <p:sp>
        <p:nvSpPr>
          <p:cNvPr name="Freeform 5" id="5"/>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1487" y="1223645"/>
            <a:ext cx="16017813" cy="8826106"/>
          </a:xfrm>
          <a:custGeom>
            <a:avLst/>
            <a:gdLst/>
            <a:ahLst/>
            <a:cxnLst/>
            <a:rect r="r" b="b" t="t" l="l"/>
            <a:pathLst>
              <a:path h="8826106" w="16017813">
                <a:moveTo>
                  <a:pt x="0" y="0"/>
                </a:moveTo>
                <a:lnTo>
                  <a:pt x="16017813" y="0"/>
                </a:lnTo>
                <a:lnTo>
                  <a:pt x="16017813" y="8826106"/>
                </a:lnTo>
                <a:lnTo>
                  <a:pt x="0" y="8826106"/>
                </a:lnTo>
                <a:lnTo>
                  <a:pt x="0" y="0"/>
                </a:lnTo>
                <a:close/>
              </a:path>
            </a:pathLst>
          </a:custGeom>
          <a:blipFill>
            <a:blip r:embed="rId2"/>
            <a:stretch>
              <a:fillRect l="-177" t="-1407" r="0" b="-1407"/>
            </a:stretch>
          </a:blipFill>
        </p:spPr>
      </p:sp>
      <p:sp>
        <p:nvSpPr>
          <p:cNvPr name="Freeform 3" id="3"/>
          <p:cNvSpPr/>
          <p:nvPr/>
        </p:nvSpPr>
        <p:spPr>
          <a:xfrm flipH="false" flipV="false" rot="0">
            <a:off x="13090266" y="8809745"/>
            <a:ext cx="3528109" cy="1040256"/>
          </a:xfrm>
          <a:custGeom>
            <a:avLst/>
            <a:gdLst/>
            <a:ahLst/>
            <a:cxnLst/>
            <a:rect r="r" b="b" t="t" l="l"/>
            <a:pathLst>
              <a:path h="1040256" w="3528109">
                <a:moveTo>
                  <a:pt x="0" y="0"/>
                </a:moveTo>
                <a:lnTo>
                  <a:pt x="3528110" y="0"/>
                </a:lnTo>
                <a:lnTo>
                  <a:pt x="3528110" y="1040257"/>
                </a:lnTo>
                <a:lnTo>
                  <a:pt x="0" y="1040257"/>
                </a:lnTo>
                <a:lnTo>
                  <a:pt x="0" y="0"/>
                </a:lnTo>
                <a:close/>
              </a:path>
            </a:pathLst>
          </a:custGeom>
          <a:blipFill>
            <a:blip r:embed="rId3">
              <a:alphaModFix amt="88000"/>
            </a:blip>
            <a:stretch>
              <a:fillRect l="0" t="-210828" r="0" b="-28328"/>
            </a:stretch>
          </a:blipFill>
        </p:spPr>
      </p:sp>
      <p:sp>
        <p:nvSpPr>
          <p:cNvPr name="Freeform 4" id="4"/>
          <p:cNvSpPr/>
          <p:nvPr/>
        </p:nvSpPr>
        <p:spPr>
          <a:xfrm flipH="true" flipV="false" rot="0">
            <a:off x="15710424" y="7476061"/>
            <a:ext cx="11881594" cy="3564478"/>
          </a:xfrm>
          <a:custGeom>
            <a:avLst/>
            <a:gdLst/>
            <a:ahLst/>
            <a:cxnLst/>
            <a:rect r="r" b="b" t="t" l="l"/>
            <a:pathLst>
              <a:path h="3564478" w="11881594">
                <a:moveTo>
                  <a:pt x="11881593" y="0"/>
                </a:moveTo>
                <a:lnTo>
                  <a:pt x="0" y="0"/>
                </a:lnTo>
                <a:lnTo>
                  <a:pt x="0" y="3564478"/>
                </a:lnTo>
                <a:lnTo>
                  <a:pt x="11881593" y="3564478"/>
                </a:lnTo>
                <a:lnTo>
                  <a:pt x="118815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14020"/>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DATA WRANGLING (Linear Regr)</a:t>
            </a:r>
          </a:p>
        </p:txBody>
      </p:sp>
      <p:sp>
        <p:nvSpPr>
          <p:cNvPr name="Freeform 6" id="6"/>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710424" y="7476061"/>
            <a:ext cx="11881594" cy="3564478"/>
          </a:xfrm>
          <a:custGeom>
            <a:avLst/>
            <a:gdLst/>
            <a:ahLst/>
            <a:cxnLst/>
            <a:rect r="r" b="b" t="t" l="l"/>
            <a:pathLst>
              <a:path h="3564478" w="11881594">
                <a:moveTo>
                  <a:pt x="11881593" y="0"/>
                </a:moveTo>
                <a:lnTo>
                  <a:pt x="0" y="0"/>
                </a:lnTo>
                <a:lnTo>
                  <a:pt x="0" y="3564478"/>
                </a:lnTo>
                <a:lnTo>
                  <a:pt x="11881593" y="3564478"/>
                </a:lnTo>
                <a:lnTo>
                  <a:pt x="118815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22376" y="1425070"/>
            <a:ext cx="13064220" cy="7833230"/>
            <a:chOff x="0" y="0"/>
            <a:chExt cx="17418960" cy="10444307"/>
          </a:xfrm>
        </p:grpSpPr>
        <p:sp>
          <p:nvSpPr>
            <p:cNvPr name="Freeform 4" id="4"/>
            <p:cNvSpPr/>
            <p:nvPr/>
          </p:nvSpPr>
          <p:spPr>
            <a:xfrm flipH="false" flipV="false" rot="0">
              <a:off x="0" y="0"/>
              <a:ext cx="17418960" cy="2012299"/>
            </a:xfrm>
            <a:custGeom>
              <a:avLst/>
              <a:gdLst/>
              <a:ahLst/>
              <a:cxnLst/>
              <a:rect r="r" b="b" t="t" l="l"/>
              <a:pathLst>
                <a:path h="2012299" w="17418960">
                  <a:moveTo>
                    <a:pt x="0" y="0"/>
                  </a:moveTo>
                  <a:lnTo>
                    <a:pt x="17418960" y="0"/>
                  </a:lnTo>
                  <a:lnTo>
                    <a:pt x="17418960" y="2012299"/>
                  </a:lnTo>
                  <a:lnTo>
                    <a:pt x="0" y="2012299"/>
                  </a:lnTo>
                  <a:lnTo>
                    <a:pt x="0" y="0"/>
                  </a:lnTo>
                  <a:close/>
                </a:path>
              </a:pathLst>
            </a:custGeom>
            <a:blipFill>
              <a:blip r:embed="rId4"/>
              <a:stretch>
                <a:fillRect l="0" t="0" r="0" b="0"/>
              </a:stretch>
            </a:blipFill>
          </p:spPr>
        </p:sp>
        <p:sp>
          <p:nvSpPr>
            <p:cNvPr name="Freeform 5" id="5"/>
            <p:cNvSpPr/>
            <p:nvPr/>
          </p:nvSpPr>
          <p:spPr>
            <a:xfrm flipH="false" flipV="false" rot="0">
              <a:off x="0" y="2012299"/>
              <a:ext cx="11508063" cy="8432008"/>
            </a:xfrm>
            <a:custGeom>
              <a:avLst/>
              <a:gdLst/>
              <a:ahLst/>
              <a:cxnLst/>
              <a:rect r="r" b="b" t="t" l="l"/>
              <a:pathLst>
                <a:path h="8432008" w="11508063">
                  <a:moveTo>
                    <a:pt x="0" y="0"/>
                  </a:moveTo>
                  <a:lnTo>
                    <a:pt x="11508063" y="0"/>
                  </a:lnTo>
                  <a:lnTo>
                    <a:pt x="11508063" y="8432008"/>
                  </a:lnTo>
                  <a:lnTo>
                    <a:pt x="0" y="8432008"/>
                  </a:lnTo>
                  <a:lnTo>
                    <a:pt x="0" y="0"/>
                  </a:lnTo>
                  <a:close/>
                </a:path>
              </a:pathLst>
            </a:custGeom>
            <a:blipFill>
              <a:blip r:embed="rId5"/>
              <a:stretch>
                <a:fillRect l="0" t="0" r="0" b="0"/>
              </a:stretch>
            </a:blipFill>
          </p:spPr>
        </p:sp>
      </p:grpSp>
      <p:sp>
        <p:nvSpPr>
          <p:cNvPr name="TextBox 6" id="6"/>
          <p:cNvSpPr txBox="true"/>
          <p:nvPr/>
        </p:nvSpPr>
        <p:spPr>
          <a:xfrm rot="0">
            <a:off x="0" y="419473"/>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DATA WRANGLING (Linear Regr)</a:t>
            </a:r>
          </a:p>
        </p:txBody>
      </p:sp>
      <p:sp>
        <p:nvSpPr>
          <p:cNvPr name="Freeform 7" id="7"/>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2606" y="1467318"/>
            <a:ext cx="11316405" cy="8819682"/>
            <a:chOff x="0" y="0"/>
            <a:chExt cx="15088540" cy="11759577"/>
          </a:xfrm>
        </p:grpSpPr>
        <p:sp>
          <p:nvSpPr>
            <p:cNvPr name="Freeform 3" id="3"/>
            <p:cNvSpPr/>
            <p:nvPr/>
          </p:nvSpPr>
          <p:spPr>
            <a:xfrm flipH="false" flipV="false" rot="6000">
              <a:off x="778608" y="-11795"/>
              <a:ext cx="13531324" cy="5735681"/>
            </a:xfrm>
            <a:custGeom>
              <a:avLst/>
              <a:gdLst/>
              <a:ahLst/>
              <a:cxnLst/>
              <a:rect r="r" b="b" t="t" l="l"/>
              <a:pathLst>
                <a:path h="5735681" w="13531324">
                  <a:moveTo>
                    <a:pt x="0" y="23599"/>
                  </a:moveTo>
                  <a:lnTo>
                    <a:pt x="13521355" y="0"/>
                  </a:lnTo>
                  <a:lnTo>
                    <a:pt x="13531324" y="5712081"/>
                  </a:lnTo>
                  <a:lnTo>
                    <a:pt x="9970" y="5735681"/>
                  </a:lnTo>
                  <a:lnTo>
                    <a:pt x="0" y="23599"/>
                  </a:lnTo>
                  <a:close/>
                </a:path>
              </a:pathLst>
            </a:custGeom>
            <a:blipFill>
              <a:blip r:embed="rId2"/>
              <a:stretch>
                <a:fillRect l="-63" t="0" r="-2785" b="-2953"/>
              </a:stretch>
            </a:blipFill>
          </p:spPr>
        </p:sp>
        <p:sp>
          <p:nvSpPr>
            <p:cNvPr name="Freeform 4" id="4"/>
            <p:cNvSpPr/>
            <p:nvPr/>
          </p:nvSpPr>
          <p:spPr>
            <a:xfrm flipH="false" flipV="false" rot="0">
              <a:off x="0" y="5666071"/>
              <a:ext cx="15088540" cy="6093506"/>
            </a:xfrm>
            <a:custGeom>
              <a:avLst/>
              <a:gdLst/>
              <a:ahLst/>
              <a:cxnLst/>
              <a:rect r="r" b="b" t="t" l="l"/>
              <a:pathLst>
                <a:path h="6093506" w="15088540">
                  <a:moveTo>
                    <a:pt x="0" y="0"/>
                  </a:moveTo>
                  <a:lnTo>
                    <a:pt x="15088540" y="0"/>
                  </a:lnTo>
                  <a:lnTo>
                    <a:pt x="15088540" y="6093506"/>
                  </a:lnTo>
                  <a:lnTo>
                    <a:pt x="0" y="6093506"/>
                  </a:lnTo>
                  <a:lnTo>
                    <a:pt x="0" y="0"/>
                  </a:lnTo>
                  <a:close/>
                </a:path>
              </a:pathLst>
            </a:custGeom>
            <a:blipFill>
              <a:blip r:embed="rId3"/>
              <a:stretch>
                <a:fillRect l="-5744" t="-2368" r="0" b="-2368"/>
              </a:stretch>
            </a:blipFill>
          </p:spPr>
        </p:sp>
      </p:grpSp>
      <p:sp>
        <p:nvSpPr>
          <p:cNvPr name="TextBox 5" id="5"/>
          <p:cNvSpPr txBox="true"/>
          <p:nvPr/>
        </p:nvSpPr>
        <p:spPr>
          <a:xfrm rot="0">
            <a:off x="0" y="442819"/>
            <a:ext cx="18288000" cy="809625"/>
          </a:xfrm>
          <a:prstGeom prst="rect">
            <a:avLst/>
          </a:prstGeom>
        </p:spPr>
        <p:txBody>
          <a:bodyPr anchor="t" rtlCol="false" tIns="0" lIns="0" bIns="0" rIns="0">
            <a:spAutoFit/>
          </a:bodyPr>
          <a:lstStyle/>
          <a:p>
            <a:pPr algn="ctr">
              <a:lnSpc>
                <a:spcPts val="6000"/>
              </a:lnSpc>
            </a:pPr>
            <a:r>
              <a:rPr lang="en-US" sz="6000">
                <a:solidFill>
                  <a:srgbClr val="040506"/>
                </a:solidFill>
                <a:latin typeface="League Spartan"/>
              </a:rPr>
              <a:t>EXPLORATORY DATA ANALYSIS</a:t>
            </a:r>
          </a:p>
        </p:txBody>
      </p:sp>
      <p:sp>
        <p:nvSpPr>
          <p:cNvPr name="TextBox 6" id="6"/>
          <p:cNvSpPr txBox="true"/>
          <p:nvPr/>
        </p:nvSpPr>
        <p:spPr>
          <a:xfrm rot="0">
            <a:off x="11048379" y="1866644"/>
            <a:ext cx="7239621" cy="5311466"/>
          </a:xfrm>
          <a:prstGeom prst="rect">
            <a:avLst/>
          </a:prstGeom>
        </p:spPr>
        <p:txBody>
          <a:bodyPr anchor="t" rtlCol="false" tIns="0" lIns="0" bIns="0" rIns="0">
            <a:spAutoFit/>
          </a:bodyPr>
          <a:lstStyle/>
          <a:p>
            <a:pPr marL="770887" indent="-385443" lvl="1">
              <a:lnSpc>
                <a:spcPts val="7141"/>
              </a:lnSpc>
              <a:buFont typeface="Arial"/>
              <a:buChar char="•"/>
            </a:pPr>
            <a:r>
              <a:rPr lang="en-US" sz="3570">
                <a:solidFill>
                  <a:srgbClr val="040506"/>
                </a:solidFill>
                <a:latin typeface="Open Sans Light"/>
              </a:rPr>
              <a:t>The line plot shows the China - Yuan/US Dollar trend.</a:t>
            </a:r>
          </a:p>
          <a:p>
            <a:pPr marL="770887" indent="-385443" lvl="1">
              <a:lnSpc>
                <a:spcPts val="7141"/>
              </a:lnSpc>
              <a:buFont typeface="Arial"/>
              <a:buChar char="•"/>
            </a:pPr>
            <a:r>
              <a:rPr lang="en-US" sz="3570">
                <a:solidFill>
                  <a:srgbClr val="040506"/>
                </a:solidFill>
                <a:latin typeface="Open Sans Light"/>
              </a:rPr>
              <a:t>The bar chart, however, shows the minimum and maximum value of the Yuan/US pair over the years (2000 to 2019).</a:t>
            </a:r>
          </a:p>
        </p:txBody>
      </p:sp>
      <p:sp>
        <p:nvSpPr>
          <p:cNvPr name="Freeform 7" id="7"/>
          <p:cNvSpPr/>
          <p:nvPr/>
        </p:nvSpPr>
        <p:spPr>
          <a:xfrm flipH="false" flipV="false" rot="0">
            <a:off x="16339187" y="-360464"/>
            <a:ext cx="1840225" cy="1840225"/>
          </a:xfrm>
          <a:custGeom>
            <a:avLst/>
            <a:gdLst/>
            <a:ahLst/>
            <a:cxnLst/>
            <a:rect r="r" b="b" t="t" l="l"/>
            <a:pathLst>
              <a:path h="1840225" w="1840225">
                <a:moveTo>
                  <a:pt x="0" y="0"/>
                </a:moveTo>
                <a:lnTo>
                  <a:pt x="1840226" y="0"/>
                </a:lnTo>
                <a:lnTo>
                  <a:pt x="1840226" y="1840225"/>
                </a:lnTo>
                <a:lnTo>
                  <a:pt x="0" y="1840225"/>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DAFmCx16IF0</dc:identifier>
  <dcterms:modified xsi:type="dcterms:W3CDTF">2011-08-01T06:04:30Z</dcterms:modified>
  <cp:revision>1</cp:revision>
  <dc:title>Copy of Team TensorFlow</dc:title>
</cp:coreProperties>
</file>